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6" r:id="rId2"/>
    <p:sldId id="370" r:id="rId3"/>
    <p:sldId id="294" r:id="rId4"/>
    <p:sldId id="298" r:id="rId5"/>
    <p:sldId id="371" r:id="rId6"/>
    <p:sldId id="352" r:id="rId7"/>
    <p:sldId id="299" r:id="rId8"/>
    <p:sldId id="372" r:id="rId9"/>
    <p:sldId id="373" r:id="rId10"/>
    <p:sldId id="374" r:id="rId11"/>
    <p:sldId id="375" r:id="rId12"/>
    <p:sldId id="376" r:id="rId13"/>
    <p:sldId id="377" r:id="rId14"/>
    <p:sldId id="379" r:id="rId15"/>
    <p:sldId id="381" r:id="rId16"/>
    <p:sldId id="380"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6" r:id="rId31"/>
    <p:sldId id="397" r:id="rId32"/>
    <p:sldId id="400" r:id="rId33"/>
    <p:sldId id="403" r:id="rId34"/>
    <p:sldId id="404" r:id="rId35"/>
    <p:sldId id="405" r:id="rId36"/>
    <p:sldId id="406" r:id="rId37"/>
    <p:sldId id="407" r:id="rId38"/>
    <p:sldId id="408" r:id="rId39"/>
    <p:sldId id="409" r:id="rId40"/>
    <p:sldId id="401" r:id="rId41"/>
    <p:sldId id="410" r:id="rId42"/>
    <p:sldId id="412" r:id="rId43"/>
    <p:sldId id="413" r:id="rId44"/>
    <p:sldId id="414" r:id="rId45"/>
    <p:sldId id="415" r:id="rId46"/>
    <p:sldId id="416" r:id="rId47"/>
    <p:sldId id="417" r:id="rId48"/>
    <p:sldId id="418" r:id="rId49"/>
    <p:sldId id="419" r:id="rId50"/>
    <p:sldId id="420" r:id="rId51"/>
    <p:sldId id="421" r:id="rId52"/>
    <p:sldId id="422" r:id="rId53"/>
    <p:sldId id="423" r:id="rId54"/>
    <p:sldId id="424" r:id="rId55"/>
    <p:sldId id="425" r:id="rId56"/>
  </p:sldIdLst>
  <p:sldSz cx="9144000" cy="6858000" type="screen4x3"/>
  <p:notesSz cx="6858000" cy="99472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0066"/>
    <a:srgbClr val="35CBB9"/>
    <a:srgbClr val="FC401A"/>
    <a:srgbClr val="CCFFFF"/>
    <a:srgbClr val="B4DCFA"/>
    <a:srgbClr val="E3F2FD"/>
    <a:srgbClr val="F8FBFE"/>
    <a:srgbClr val="DFF5EF"/>
    <a:srgbClr val="E5E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3881" autoAdjust="0"/>
  </p:normalViewPr>
  <p:slideViewPr>
    <p:cSldViewPr>
      <p:cViewPr varScale="1">
        <p:scale>
          <a:sx n="67" d="100"/>
          <a:sy n="67" d="100"/>
        </p:scale>
        <p:origin x="1186" y="38"/>
      </p:cViewPr>
      <p:guideLst>
        <p:guide orient="horz" pos="2160"/>
        <p:guide pos="2880"/>
      </p:guideLst>
    </p:cSldViewPr>
  </p:slideViewPr>
  <p:outlineViewPr>
    <p:cViewPr>
      <p:scale>
        <a:sx n="33" d="100"/>
        <a:sy n="33" d="100"/>
      </p:scale>
      <p:origin x="53" y="7051"/>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0A1559A5-79A2-4442-B0CF-D7635F11A833}" type="datetimeFigureOut">
              <a:rPr lang="es-ES" smtClean="0"/>
              <a:t>27/10/2020</a:t>
            </a:fld>
            <a:endParaRPr lang="es-ES"/>
          </a:p>
        </p:txBody>
      </p:sp>
      <p:sp>
        <p:nvSpPr>
          <p:cNvPr id="4" name="3 Marcador de imagen de diapositiva"/>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6FF04C82-D33E-4DA9-9EE1-A9C23A420E59}" type="slidenum">
              <a:rPr lang="es-ES" smtClean="0"/>
              <a:t>‹Nº›</a:t>
            </a:fld>
            <a:endParaRPr lang="es-ES"/>
          </a:p>
        </p:txBody>
      </p:sp>
    </p:spTree>
    <p:extLst>
      <p:ext uri="{BB962C8B-B14F-4D97-AF65-F5344CB8AC3E}">
        <p14:creationId xmlns:p14="http://schemas.microsoft.com/office/powerpoint/2010/main" val="122366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los ejemplos 2,3 y 5 las afirmaciones recaen sobre parámetros de la distribución: son hipótesis paramétricas.</a:t>
            </a:r>
            <a:r>
              <a:rPr lang="es-ES" baseline="0" dirty="0" smtClean="0"/>
              <a:t> En los ejemplos 1 y 4 las hipótesis son no paramétricas.</a:t>
            </a:r>
          </a:p>
          <a:p>
            <a:endParaRPr lang="es-ES" dirty="0"/>
          </a:p>
        </p:txBody>
      </p:sp>
      <p:sp>
        <p:nvSpPr>
          <p:cNvPr id="4" name="3 Marcador de número de diapositiva"/>
          <p:cNvSpPr>
            <a:spLocks noGrp="1"/>
          </p:cNvSpPr>
          <p:nvPr>
            <p:ph type="sldNum" sz="quarter" idx="10"/>
          </p:nvPr>
        </p:nvSpPr>
        <p:spPr/>
        <p:txBody>
          <a:bodyPr/>
          <a:lstStyle/>
          <a:p>
            <a:fld id="{6FF04C82-D33E-4DA9-9EE1-A9C23A420E59}" type="slidenum">
              <a:rPr lang="es-ES" smtClean="0"/>
              <a:t>4</a:t>
            </a:fld>
            <a:endParaRPr lang="es-ES"/>
          </a:p>
        </p:txBody>
      </p:sp>
    </p:spTree>
    <p:extLst>
      <p:ext uri="{BB962C8B-B14F-4D97-AF65-F5344CB8AC3E}">
        <p14:creationId xmlns:p14="http://schemas.microsoft.com/office/powerpoint/2010/main" val="249786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los ejemplos 2,3 y 5 las afirmaciones recaen sobre parámetros de la distribución: son hipótesis paramétricas.</a:t>
            </a:r>
            <a:r>
              <a:rPr lang="es-ES" baseline="0" dirty="0" smtClean="0"/>
              <a:t> En los ejemplos 1 y 4 las hipótesis son no paramétricas.</a:t>
            </a:r>
          </a:p>
          <a:p>
            <a:endParaRPr lang="es-ES" dirty="0"/>
          </a:p>
        </p:txBody>
      </p:sp>
      <p:sp>
        <p:nvSpPr>
          <p:cNvPr id="4" name="3 Marcador de número de diapositiva"/>
          <p:cNvSpPr>
            <a:spLocks noGrp="1"/>
          </p:cNvSpPr>
          <p:nvPr>
            <p:ph type="sldNum" sz="quarter" idx="10"/>
          </p:nvPr>
        </p:nvSpPr>
        <p:spPr/>
        <p:txBody>
          <a:bodyPr/>
          <a:lstStyle/>
          <a:p>
            <a:fld id="{6FF04C82-D33E-4DA9-9EE1-A9C23A420E59}" type="slidenum">
              <a:rPr lang="es-ES" smtClean="0"/>
              <a:t>5</a:t>
            </a:fld>
            <a:endParaRPr lang="es-ES"/>
          </a:p>
        </p:txBody>
      </p:sp>
    </p:spTree>
    <p:extLst>
      <p:ext uri="{BB962C8B-B14F-4D97-AF65-F5344CB8AC3E}">
        <p14:creationId xmlns:p14="http://schemas.microsoft.com/office/powerpoint/2010/main" val="249786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64143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847CFC-816F-41D0-AAC0-9BF4FEBC753E}"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27/10/2020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847CFC-816F-41D0-AAC0-9BF4FEBC753E}" type="datetimeFigureOut">
              <a:rPr lang="es-ES" smtClean="0"/>
              <a:t>27/10/2020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27/10/2020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t>27/10/2020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27/10/2020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27/10/2020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27/10/2020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A847CFC-816F-41D0-AAC0-9BF4FEBC753E}" type="datetimeFigureOut">
              <a:rPr lang="es-ES" smtClean="0"/>
              <a:t>27/10/2020</a:t>
            </a:fld>
            <a:endParaRPr lang="es-E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upcomillas.es/personal/peter/investigacion/Tama%F1oDelEfecto.pdf"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96136" y="5085184"/>
            <a:ext cx="2178765" cy="882119"/>
          </a:xfrm>
        </p:spPr>
        <p:txBody>
          <a:bodyPr/>
          <a:lstStyle/>
          <a:p>
            <a:pPr algn="r"/>
            <a:r>
              <a:rPr lang="es-ES" b="1" dirty="0"/>
              <a:t>UNIDAD </a:t>
            </a:r>
            <a:r>
              <a:rPr lang="es-ES" b="1" dirty="0" smtClean="0"/>
              <a:t>5</a:t>
            </a:r>
          </a:p>
          <a:p>
            <a:pPr algn="r"/>
            <a:r>
              <a:rPr lang="es-ES" b="1" dirty="0" smtClean="0"/>
              <a:t>Primera Parte</a:t>
            </a:r>
            <a:endParaRPr lang="es-ES" b="1" dirty="0"/>
          </a:p>
        </p:txBody>
      </p:sp>
      <p:sp>
        <p:nvSpPr>
          <p:cNvPr id="2" name="1 Título"/>
          <p:cNvSpPr>
            <a:spLocks noGrp="1"/>
          </p:cNvSpPr>
          <p:nvPr>
            <p:ph type="ctrTitle"/>
          </p:nvPr>
        </p:nvSpPr>
        <p:spPr/>
        <p:txBody>
          <a:bodyPr/>
          <a:lstStyle/>
          <a:p>
            <a:pPr marL="182880" indent="0">
              <a:buNone/>
            </a:pPr>
            <a:r>
              <a:rPr lang="es-ES" dirty="0"/>
              <a:t>ESTADÍSTICA </a:t>
            </a:r>
            <a:br>
              <a:rPr lang="es-ES" dirty="0"/>
            </a:br>
            <a:r>
              <a:rPr lang="es-ES" dirty="0"/>
              <a:t>CÁTEDRA I</a:t>
            </a:r>
          </a:p>
        </p:txBody>
      </p:sp>
    </p:spTree>
    <p:extLst>
      <p:ext uri="{BB962C8B-B14F-4D97-AF65-F5344CB8AC3E}">
        <p14:creationId xmlns:p14="http://schemas.microsoft.com/office/powerpoint/2010/main" val="532783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5DAD3B-96CC-400E-AE3F-127E92790E1E}"/>
              </a:ext>
            </a:extLst>
          </p:cNvPr>
          <p:cNvSpPr>
            <a:spLocks noGrp="1"/>
          </p:cNvSpPr>
          <p:nvPr>
            <p:ph sz="quarter" idx="13"/>
          </p:nvPr>
        </p:nvSpPr>
        <p:spPr>
          <a:xfrm>
            <a:off x="683568" y="620688"/>
            <a:ext cx="7560840" cy="4896544"/>
          </a:xfrm>
        </p:spPr>
        <p:txBody>
          <a:bodyPr>
            <a:normAutofit lnSpcReduction="10000"/>
          </a:bodyPr>
          <a:lstStyle/>
          <a:p>
            <a:pPr marL="0" indent="0" algn="just">
              <a:spcBef>
                <a:spcPct val="0"/>
              </a:spcBef>
              <a:spcAft>
                <a:spcPts val="0"/>
              </a:spcAft>
              <a:buClrTx/>
              <a:buNone/>
            </a:pPr>
            <a:r>
              <a:rPr lang="es-ES" altLang="es-ES" sz="3100" dirty="0"/>
              <a:t>	</a:t>
            </a:r>
            <a:r>
              <a:rPr lang="es-ES" altLang="es-ES" dirty="0" smtClean="0"/>
              <a:t>Al finalizar una prueba de hipótesis se tomará una de dos decisiones posibles: Rechazar H</a:t>
            </a:r>
            <a:r>
              <a:rPr lang="es-ES" altLang="es-ES" baseline="-25000" dirty="0" smtClean="0"/>
              <a:t>0</a:t>
            </a:r>
            <a:r>
              <a:rPr lang="es-ES" altLang="es-ES" dirty="0" smtClean="0"/>
              <a:t>, lo que implica la aceptación de su hipótesis contraria H</a:t>
            </a:r>
            <a:r>
              <a:rPr lang="es-ES" altLang="es-ES" baseline="-25000" dirty="0" smtClean="0"/>
              <a:t>1</a:t>
            </a:r>
            <a:r>
              <a:rPr lang="es-ES" altLang="es-ES" dirty="0" smtClean="0"/>
              <a:t>, o bien mantener H</a:t>
            </a:r>
            <a:r>
              <a:rPr lang="es-ES" altLang="es-ES" baseline="-25000" dirty="0" smtClean="0"/>
              <a:t>0</a:t>
            </a:r>
            <a:r>
              <a:rPr lang="es-ES" altLang="es-ES" dirty="0"/>
              <a:t> </a:t>
            </a:r>
            <a:r>
              <a:rPr lang="es-ES" altLang="es-ES" dirty="0" smtClean="0"/>
              <a:t>por no encontrarse suficiente evidencia </a:t>
            </a:r>
            <a:r>
              <a:rPr lang="es-ES" altLang="es-ES" dirty="0" err="1" smtClean="0"/>
              <a:t>muestral</a:t>
            </a:r>
            <a:r>
              <a:rPr lang="es-ES" altLang="es-ES" dirty="0" smtClean="0"/>
              <a:t> a favor de H</a:t>
            </a:r>
            <a:r>
              <a:rPr lang="es-ES" altLang="es-ES" baseline="-25000" dirty="0" smtClean="0"/>
              <a:t>1</a:t>
            </a:r>
            <a:r>
              <a:rPr lang="es-ES" altLang="es-ES" dirty="0" smtClean="0"/>
              <a:t>.</a:t>
            </a:r>
          </a:p>
          <a:p>
            <a:pPr marL="0" indent="0" algn="just">
              <a:spcBef>
                <a:spcPct val="0"/>
              </a:spcBef>
              <a:spcAft>
                <a:spcPts val="0"/>
              </a:spcAft>
              <a:buClrTx/>
              <a:buNone/>
            </a:pPr>
            <a:r>
              <a:rPr lang="es-ES" altLang="es-ES" dirty="0" smtClean="0"/>
              <a:t>	El rol de estas hipótesis en el procedimiento no es simétrico. Como se verá, el método es “conservador” de H</a:t>
            </a:r>
            <a:r>
              <a:rPr lang="es-ES" altLang="es-ES" baseline="-25000" dirty="0" smtClean="0"/>
              <a:t>0</a:t>
            </a:r>
            <a:r>
              <a:rPr lang="es-ES" altLang="es-ES" dirty="0" smtClean="0"/>
              <a:t>; la mantiene mientras no se encuentre suficiente evidencia </a:t>
            </a:r>
            <a:r>
              <a:rPr lang="es-ES" altLang="es-ES" dirty="0" err="1" smtClean="0"/>
              <a:t>muestral</a:t>
            </a:r>
            <a:r>
              <a:rPr lang="es-ES" altLang="es-ES" dirty="0" smtClean="0"/>
              <a:t> en su contra.</a:t>
            </a:r>
          </a:p>
          <a:p>
            <a:pPr marL="0" indent="0" algn="just">
              <a:spcBef>
                <a:spcPct val="0"/>
              </a:spcBef>
              <a:spcAft>
                <a:spcPts val="0"/>
              </a:spcAft>
              <a:buClrTx/>
              <a:buNone/>
            </a:pPr>
            <a:endParaRPr lang="es-ES" altLang="es-ES" dirty="0"/>
          </a:p>
          <a:p>
            <a:pPr marL="0" indent="0" algn="just">
              <a:spcBef>
                <a:spcPct val="0"/>
              </a:spcBef>
              <a:spcAft>
                <a:spcPts val="0"/>
              </a:spcAft>
              <a:buClrTx/>
              <a:buNone/>
            </a:pPr>
            <a:r>
              <a:rPr lang="es-ES" altLang="es-ES" dirty="0" smtClean="0"/>
              <a:t>	En el ejemplo anterior, si se desea proponer una nueva terapia para cierta patología, se deberá dar suficiente evidencia a favor de la misma para que se decida reemplazar la anterior. En principio la prudencia indica “no innovar” a menos que haya pruebas suficientes.</a:t>
            </a:r>
            <a:endParaRPr lang="es-ES" altLang="es-ES" dirty="0"/>
          </a:p>
          <a:p>
            <a:pPr marL="45720" indent="0">
              <a:buNone/>
            </a:pPr>
            <a:endParaRPr lang="es-AR" dirty="0"/>
          </a:p>
        </p:txBody>
      </p:sp>
      <p:sp>
        <p:nvSpPr>
          <p:cNvPr id="5" name="Título 1">
            <a:extLst>
              <a:ext uri="{FF2B5EF4-FFF2-40B4-BE49-F238E27FC236}">
                <a16:creationId xmlns:a16="http://schemas.microsoft.com/office/drawing/2014/main" id="{5D38356E-C424-4E23-849D-789CB849615B}"/>
              </a:ext>
            </a:extLst>
          </p:cNvPr>
          <p:cNvSpPr>
            <a:spLocks noGrp="1"/>
          </p:cNvSpPr>
          <p:nvPr>
            <p:ph type="title"/>
          </p:nvPr>
        </p:nvSpPr>
        <p:spPr>
          <a:xfrm>
            <a:off x="755576" y="5733256"/>
            <a:ext cx="8181527" cy="963488"/>
          </a:xfrm>
        </p:spPr>
        <p:txBody>
          <a:bodyPr/>
          <a:lstStyle/>
          <a:p>
            <a:pPr marL="0" indent="0">
              <a:buNone/>
            </a:pPr>
            <a:r>
              <a:rPr lang="es-AR" sz="4400" dirty="0" smtClean="0"/>
              <a:t>Hipótesis Nula y Alternativa</a:t>
            </a:r>
            <a:endParaRPr lang="es-AR" sz="4400" dirty="0"/>
          </a:p>
        </p:txBody>
      </p:sp>
    </p:spTree>
    <p:extLst>
      <p:ext uri="{BB962C8B-B14F-4D97-AF65-F5344CB8AC3E}">
        <p14:creationId xmlns:p14="http://schemas.microsoft.com/office/powerpoint/2010/main" val="184666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5DAD3B-96CC-400E-AE3F-127E92790E1E}"/>
              </a:ext>
            </a:extLst>
          </p:cNvPr>
          <p:cNvSpPr>
            <a:spLocks noGrp="1"/>
          </p:cNvSpPr>
          <p:nvPr>
            <p:ph sz="quarter" idx="13"/>
          </p:nvPr>
        </p:nvSpPr>
        <p:spPr>
          <a:xfrm>
            <a:off x="683568" y="620688"/>
            <a:ext cx="7560840" cy="4176464"/>
          </a:xfrm>
        </p:spPr>
        <p:txBody>
          <a:bodyPr>
            <a:normAutofit/>
          </a:bodyPr>
          <a:lstStyle/>
          <a:p>
            <a:pPr marL="0" indent="0" algn="just">
              <a:spcBef>
                <a:spcPct val="0"/>
              </a:spcBef>
              <a:spcAft>
                <a:spcPts val="0"/>
              </a:spcAft>
              <a:buClrTx/>
              <a:buNone/>
            </a:pPr>
            <a:r>
              <a:rPr lang="es-ES" altLang="es-ES" dirty="0" smtClean="0"/>
              <a:t>	Antes de afrontar la lógica de la prueba de hipótesis, recordemos que cada hipótesis, nula y alternativa, afirman algo sobre la población. Si suponemos provisoriamente verdadera a una de ellas; por ejemplo, H</a:t>
            </a:r>
            <a:r>
              <a:rPr lang="es-ES" altLang="es-ES" baseline="-25000" dirty="0" smtClean="0"/>
              <a:t>0</a:t>
            </a:r>
            <a:r>
              <a:rPr lang="es-ES" altLang="es-ES" dirty="0" smtClean="0"/>
              <a:t>, tendremos (provisoriamente) información sobre la población de donde proviene la muestra que vamos a examinar para tomar la decisión. A partir de ese conocimiento (provisorio) sabremos qué resultados </a:t>
            </a:r>
            <a:r>
              <a:rPr lang="es-ES" altLang="es-ES" dirty="0" err="1" smtClean="0"/>
              <a:t>muestrales</a:t>
            </a:r>
            <a:r>
              <a:rPr lang="es-ES" altLang="es-ES" dirty="0" smtClean="0"/>
              <a:t> son más o menos probables utilizando la distribución de probabilidades de los estadísticos involucrados en el análisis.</a:t>
            </a:r>
          </a:p>
          <a:p>
            <a:pPr marL="0" indent="0" algn="just">
              <a:spcBef>
                <a:spcPct val="0"/>
              </a:spcBef>
              <a:spcAft>
                <a:spcPts val="0"/>
              </a:spcAft>
              <a:buClrTx/>
              <a:buNone/>
            </a:pPr>
            <a:endParaRPr lang="es-ES" altLang="es-ES" dirty="0"/>
          </a:p>
          <a:p>
            <a:pPr marL="0" indent="0" algn="just">
              <a:spcBef>
                <a:spcPct val="0"/>
              </a:spcBef>
              <a:spcAft>
                <a:spcPts val="0"/>
              </a:spcAft>
              <a:buClrTx/>
              <a:buNone/>
            </a:pPr>
            <a:endParaRPr lang="es-AR" dirty="0"/>
          </a:p>
        </p:txBody>
      </p:sp>
      <p:sp>
        <p:nvSpPr>
          <p:cNvPr id="5" name="Título 1">
            <a:extLst>
              <a:ext uri="{FF2B5EF4-FFF2-40B4-BE49-F238E27FC236}">
                <a16:creationId xmlns:a16="http://schemas.microsoft.com/office/drawing/2014/main" id="{5D38356E-C424-4E23-849D-789CB849615B}"/>
              </a:ext>
            </a:extLst>
          </p:cNvPr>
          <p:cNvSpPr>
            <a:spLocks noGrp="1"/>
          </p:cNvSpPr>
          <p:nvPr>
            <p:ph type="title"/>
          </p:nvPr>
        </p:nvSpPr>
        <p:spPr>
          <a:xfrm>
            <a:off x="755576" y="5229200"/>
            <a:ext cx="8181527" cy="963488"/>
          </a:xfrm>
        </p:spPr>
        <p:txBody>
          <a:bodyPr/>
          <a:lstStyle/>
          <a:p>
            <a:pPr marL="0" indent="0">
              <a:buNone/>
            </a:pPr>
            <a:r>
              <a:rPr lang="es-AR" sz="4400" dirty="0" smtClean="0"/>
              <a:t>Prueba de Hipótesis.</a:t>
            </a:r>
            <a:br>
              <a:rPr lang="es-AR" sz="4400" dirty="0" smtClean="0"/>
            </a:br>
            <a:r>
              <a:rPr lang="es-AR" sz="4400" dirty="0" smtClean="0"/>
              <a:t>La Lógica</a:t>
            </a:r>
            <a:endParaRPr lang="es-AR" sz="4400" dirty="0"/>
          </a:p>
        </p:txBody>
      </p:sp>
    </p:spTree>
    <p:extLst>
      <p:ext uri="{BB962C8B-B14F-4D97-AF65-F5344CB8AC3E}">
        <p14:creationId xmlns:p14="http://schemas.microsoft.com/office/powerpoint/2010/main" val="7226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5DAD3B-96CC-400E-AE3F-127E92790E1E}"/>
              </a:ext>
            </a:extLst>
          </p:cNvPr>
          <p:cNvSpPr>
            <a:spLocks noGrp="1"/>
          </p:cNvSpPr>
          <p:nvPr>
            <p:ph sz="quarter" idx="13"/>
          </p:nvPr>
        </p:nvSpPr>
        <p:spPr>
          <a:xfrm>
            <a:off x="395536" y="764704"/>
            <a:ext cx="8352928" cy="5400600"/>
          </a:xfrm>
        </p:spPr>
        <p:txBody>
          <a:bodyPr>
            <a:normAutofit lnSpcReduction="10000"/>
          </a:bodyPr>
          <a:lstStyle/>
          <a:p>
            <a:pPr marL="0" indent="0" algn="just">
              <a:spcBef>
                <a:spcPts val="1200"/>
              </a:spcBef>
              <a:spcAft>
                <a:spcPts val="0"/>
              </a:spcAft>
              <a:buClrTx/>
              <a:buNone/>
            </a:pPr>
            <a:r>
              <a:rPr lang="es-ES" altLang="es-ES" dirty="0" smtClean="0"/>
              <a:t>	</a:t>
            </a:r>
            <a:r>
              <a:rPr lang="es-ES" altLang="es-ES" sz="2300" dirty="0"/>
              <a:t>Suponiendo verdadera la hipótesis nula se sabe que ciertos resultados </a:t>
            </a:r>
            <a:r>
              <a:rPr lang="es-ES" altLang="es-ES" sz="2300" dirty="0" err="1"/>
              <a:t>muestrales</a:t>
            </a:r>
            <a:r>
              <a:rPr lang="es-ES" altLang="es-ES" sz="2300" dirty="0"/>
              <a:t> en favor de la alternativa tienen baja probabilidad (</a:t>
            </a:r>
            <a:r>
              <a:rPr lang="es-ES" altLang="es-ES" sz="2300" i="1" dirty="0">
                <a:latin typeface="Symbol" panose="05050102010706020507" pitchFamily="18" charset="2"/>
              </a:rPr>
              <a:t>a</a:t>
            </a:r>
            <a:r>
              <a:rPr lang="es-ES" altLang="es-ES" sz="2300" dirty="0"/>
              <a:t>) de ocurrir</a:t>
            </a:r>
            <a:r>
              <a:rPr lang="es-ES" altLang="es-ES" sz="2300" dirty="0" smtClean="0"/>
              <a:t>.</a:t>
            </a:r>
          </a:p>
          <a:p>
            <a:pPr marL="0" indent="0" algn="just">
              <a:spcBef>
                <a:spcPts val="1200"/>
              </a:spcBef>
              <a:spcAft>
                <a:spcPts val="0"/>
              </a:spcAft>
              <a:buClrTx/>
              <a:buNone/>
            </a:pPr>
            <a:r>
              <a:rPr lang="es-ES" altLang="es-ES" sz="2300" dirty="0"/>
              <a:t>	</a:t>
            </a:r>
            <a:r>
              <a:rPr lang="es-ES" altLang="es-ES" sz="2300" dirty="0" smtClean="0"/>
              <a:t>Si al tomar una muestra aleatoria de la población se observare uno de tales resultados entonces hay dos posibilidades:</a:t>
            </a:r>
          </a:p>
          <a:p>
            <a:pPr marL="457200" indent="-457200" algn="just">
              <a:spcBef>
                <a:spcPts val="1200"/>
              </a:spcBef>
              <a:spcAft>
                <a:spcPts val="0"/>
              </a:spcAft>
              <a:buClrTx/>
              <a:buSzPct val="100000"/>
              <a:buFont typeface="+mj-lt"/>
              <a:buAutoNum type="arabicParenR"/>
            </a:pPr>
            <a:r>
              <a:rPr lang="es-ES" altLang="es-ES" sz="2300" dirty="0" smtClean="0"/>
              <a:t>Algo poco probable ocurrió.</a:t>
            </a:r>
          </a:p>
          <a:p>
            <a:pPr marL="457200" indent="-457200" algn="just">
              <a:spcBef>
                <a:spcPts val="1200"/>
              </a:spcBef>
              <a:spcAft>
                <a:spcPts val="0"/>
              </a:spcAft>
              <a:buClrTx/>
              <a:buSzPct val="100000"/>
              <a:buFont typeface="+mj-lt"/>
              <a:buAutoNum type="arabicParenR"/>
            </a:pPr>
            <a:r>
              <a:rPr lang="es-ES" altLang="es-ES" sz="2300" dirty="0" smtClean="0"/>
              <a:t>La hipótesis nula es falsa.</a:t>
            </a:r>
          </a:p>
          <a:p>
            <a:pPr marL="0" indent="0" algn="just">
              <a:spcBef>
                <a:spcPts val="1200"/>
              </a:spcBef>
              <a:spcAft>
                <a:spcPts val="0"/>
              </a:spcAft>
              <a:buClrTx/>
              <a:buNone/>
            </a:pPr>
            <a:r>
              <a:rPr lang="es-ES" altLang="es-ES" sz="2300" dirty="0"/>
              <a:t>	</a:t>
            </a:r>
            <a:r>
              <a:rPr lang="es-ES" altLang="es-ES" sz="2300" dirty="0" smtClean="0"/>
              <a:t>Hay que tomar una decisión. ¿Qué parece más razonable, pensar que lo que se observó fue debido a que, por azar, ocurrió algo improbable o que la hipótesis nula es falsa?</a:t>
            </a:r>
          </a:p>
          <a:p>
            <a:pPr marL="0" indent="0" algn="just">
              <a:spcBef>
                <a:spcPts val="1200"/>
              </a:spcBef>
              <a:spcAft>
                <a:spcPts val="0"/>
              </a:spcAft>
              <a:buClrTx/>
              <a:buNone/>
            </a:pPr>
            <a:r>
              <a:rPr lang="es-ES" altLang="es-ES" sz="2300" dirty="0"/>
              <a:t>	</a:t>
            </a:r>
            <a:endParaRPr lang="es-ES" altLang="es-ES" dirty="0"/>
          </a:p>
          <a:p>
            <a:pPr marL="0" indent="0" algn="just">
              <a:spcBef>
                <a:spcPct val="0"/>
              </a:spcBef>
              <a:spcAft>
                <a:spcPts val="0"/>
              </a:spcAft>
              <a:buClrTx/>
              <a:buNone/>
            </a:pPr>
            <a:endParaRPr lang="es-ES" altLang="es-ES" dirty="0"/>
          </a:p>
          <a:p>
            <a:pPr marL="0" indent="0" algn="just">
              <a:spcBef>
                <a:spcPct val="0"/>
              </a:spcBef>
              <a:spcAft>
                <a:spcPts val="0"/>
              </a:spcAft>
              <a:buClrTx/>
              <a:buNone/>
            </a:pPr>
            <a:endParaRPr lang="es-AR" dirty="0"/>
          </a:p>
        </p:txBody>
      </p:sp>
      <p:sp>
        <p:nvSpPr>
          <p:cNvPr id="5" name="Título 1">
            <a:extLst>
              <a:ext uri="{FF2B5EF4-FFF2-40B4-BE49-F238E27FC236}">
                <a16:creationId xmlns:a16="http://schemas.microsoft.com/office/drawing/2014/main" id="{5D38356E-C424-4E23-849D-789CB849615B}"/>
              </a:ext>
            </a:extLst>
          </p:cNvPr>
          <p:cNvSpPr>
            <a:spLocks noGrp="1"/>
          </p:cNvSpPr>
          <p:nvPr>
            <p:ph type="title"/>
          </p:nvPr>
        </p:nvSpPr>
        <p:spPr>
          <a:xfrm>
            <a:off x="755576" y="5301208"/>
            <a:ext cx="8181527" cy="1368152"/>
          </a:xfrm>
        </p:spPr>
        <p:txBody>
          <a:bodyPr/>
          <a:lstStyle/>
          <a:p>
            <a:pPr marL="0" indent="0">
              <a:buNone/>
            </a:pPr>
            <a:r>
              <a:rPr lang="es-AR" sz="4400" dirty="0" smtClean="0"/>
              <a:t>Prueba de Hipótesis.</a:t>
            </a:r>
            <a:br>
              <a:rPr lang="es-AR" sz="4400" dirty="0" smtClean="0"/>
            </a:br>
            <a:r>
              <a:rPr lang="es-AR" sz="4400" dirty="0" smtClean="0"/>
              <a:t>La Lógica</a:t>
            </a:r>
            <a:endParaRPr lang="es-AR" sz="4400" dirty="0"/>
          </a:p>
        </p:txBody>
      </p:sp>
    </p:spTree>
    <p:extLst>
      <p:ext uri="{BB962C8B-B14F-4D97-AF65-F5344CB8AC3E}">
        <p14:creationId xmlns:p14="http://schemas.microsoft.com/office/powerpoint/2010/main" val="387626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5DAD3B-96CC-400E-AE3F-127E92790E1E}"/>
              </a:ext>
            </a:extLst>
          </p:cNvPr>
          <p:cNvSpPr>
            <a:spLocks noGrp="1"/>
          </p:cNvSpPr>
          <p:nvPr>
            <p:ph sz="quarter" idx="13"/>
          </p:nvPr>
        </p:nvSpPr>
        <p:spPr>
          <a:xfrm>
            <a:off x="395536" y="476672"/>
            <a:ext cx="8352928" cy="5400600"/>
          </a:xfrm>
        </p:spPr>
        <p:txBody>
          <a:bodyPr>
            <a:normAutofit/>
          </a:bodyPr>
          <a:lstStyle/>
          <a:p>
            <a:pPr marL="0" indent="0" algn="just">
              <a:spcBef>
                <a:spcPts val="1200"/>
              </a:spcBef>
              <a:spcAft>
                <a:spcPts val="0"/>
              </a:spcAft>
              <a:buClrTx/>
              <a:buNone/>
            </a:pPr>
            <a:r>
              <a:rPr lang="es-ES" altLang="es-ES" dirty="0" smtClean="0"/>
              <a:t>	</a:t>
            </a:r>
            <a:r>
              <a:rPr lang="es-ES" altLang="es-ES" sz="2300" dirty="0" smtClean="0"/>
              <a:t>Generalmente no basamos nuestras decisiones sobre hechos poco probables sino simplemente no contamos con ellos. Entonces la decisión será concluir que la H</a:t>
            </a:r>
            <a:r>
              <a:rPr lang="es-ES" altLang="es-ES" sz="2300" baseline="-25000" dirty="0" smtClean="0"/>
              <a:t>0</a:t>
            </a:r>
            <a:r>
              <a:rPr lang="es-ES" altLang="es-ES" sz="2300" dirty="0" smtClean="0"/>
              <a:t> es falsa. Por tanto, </a:t>
            </a:r>
          </a:p>
          <a:p>
            <a:pPr marL="0" indent="0" algn="just">
              <a:spcBef>
                <a:spcPts val="1200"/>
              </a:spcBef>
              <a:spcAft>
                <a:spcPts val="0"/>
              </a:spcAft>
              <a:buClrTx/>
              <a:buNone/>
            </a:pPr>
            <a:r>
              <a:rPr lang="es-ES" altLang="es-ES" sz="2300" dirty="0"/>
              <a:t>	</a:t>
            </a:r>
            <a:r>
              <a:rPr lang="es-ES" altLang="es-ES" sz="2300" b="1" i="1" dirty="0" smtClean="0"/>
              <a:t>la hipótesis nula se rechazará toda vez que se observen resultados </a:t>
            </a:r>
            <a:r>
              <a:rPr lang="es-ES" altLang="es-ES" sz="2300" b="1" i="1" dirty="0" err="1" smtClean="0"/>
              <a:t>muestrales</a:t>
            </a:r>
            <a:r>
              <a:rPr lang="es-ES" altLang="es-ES" sz="2300" b="1" i="1" dirty="0" smtClean="0"/>
              <a:t> improbables si ella fuera verdadera. </a:t>
            </a:r>
          </a:p>
          <a:p>
            <a:pPr marL="0" indent="0" algn="just">
              <a:spcBef>
                <a:spcPts val="1200"/>
              </a:spcBef>
              <a:spcAft>
                <a:spcPts val="0"/>
              </a:spcAft>
              <a:buClrTx/>
              <a:buNone/>
            </a:pPr>
            <a:r>
              <a:rPr lang="es-ES" altLang="es-ES" sz="2300" dirty="0"/>
              <a:t>	</a:t>
            </a:r>
            <a:r>
              <a:rPr lang="es-ES" altLang="es-ES" sz="2300" dirty="0" smtClean="0"/>
              <a:t>Esta decisión no es certera pero ¿cuándo se cometería el error de rechazarla indebidamente? Cuando elegimos 2) en vez de 1). Pero entonces erraríamos en la decisión cuando “algo poco probable ocurrió”; luego, tomamos esta decisión sabiendo que es “poco probable” equivocarnos.</a:t>
            </a:r>
          </a:p>
          <a:p>
            <a:pPr marL="0" indent="0" algn="just">
              <a:spcBef>
                <a:spcPts val="1200"/>
              </a:spcBef>
              <a:spcAft>
                <a:spcPts val="0"/>
              </a:spcAft>
              <a:buClrTx/>
              <a:buNone/>
            </a:pPr>
            <a:endParaRPr lang="es-ES" altLang="es-ES" dirty="0"/>
          </a:p>
          <a:p>
            <a:pPr marL="0" indent="0" algn="just">
              <a:spcBef>
                <a:spcPct val="0"/>
              </a:spcBef>
              <a:spcAft>
                <a:spcPts val="0"/>
              </a:spcAft>
              <a:buClrTx/>
              <a:buNone/>
            </a:pPr>
            <a:endParaRPr lang="es-ES" altLang="es-ES" dirty="0"/>
          </a:p>
          <a:p>
            <a:pPr marL="0" indent="0" algn="just">
              <a:spcBef>
                <a:spcPct val="0"/>
              </a:spcBef>
              <a:spcAft>
                <a:spcPts val="0"/>
              </a:spcAft>
              <a:buClrTx/>
              <a:buNone/>
            </a:pPr>
            <a:endParaRPr lang="es-AR" dirty="0"/>
          </a:p>
        </p:txBody>
      </p:sp>
      <p:sp>
        <p:nvSpPr>
          <p:cNvPr id="5" name="Título 1">
            <a:extLst>
              <a:ext uri="{FF2B5EF4-FFF2-40B4-BE49-F238E27FC236}">
                <a16:creationId xmlns:a16="http://schemas.microsoft.com/office/drawing/2014/main" id="{5D38356E-C424-4E23-849D-789CB849615B}"/>
              </a:ext>
            </a:extLst>
          </p:cNvPr>
          <p:cNvSpPr>
            <a:spLocks noGrp="1"/>
          </p:cNvSpPr>
          <p:nvPr>
            <p:ph type="title"/>
          </p:nvPr>
        </p:nvSpPr>
        <p:spPr>
          <a:xfrm>
            <a:off x="755576" y="5373216"/>
            <a:ext cx="8181527" cy="1368152"/>
          </a:xfrm>
        </p:spPr>
        <p:txBody>
          <a:bodyPr/>
          <a:lstStyle/>
          <a:p>
            <a:pPr marL="0" indent="0">
              <a:buNone/>
            </a:pPr>
            <a:r>
              <a:rPr lang="es-AR" sz="4400" dirty="0" smtClean="0"/>
              <a:t>Prueba de Hipótesis.</a:t>
            </a:r>
            <a:br>
              <a:rPr lang="es-AR" sz="4400" dirty="0" smtClean="0"/>
            </a:br>
            <a:r>
              <a:rPr lang="es-AR" sz="4400" dirty="0" smtClean="0"/>
              <a:t>La Lógica</a:t>
            </a:r>
            <a:endParaRPr lang="es-AR" sz="4400" dirty="0"/>
          </a:p>
        </p:txBody>
      </p:sp>
    </p:spTree>
    <p:extLst>
      <p:ext uri="{BB962C8B-B14F-4D97-AF65-F5344CB8AC3E}">
        <p14:creationId xmlns:p14="http://schemas.microsoft.com/office/powerpoint/2010/main" val="402354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Silvia\AppData\Local\Microsoft\Windows\Temporary Internet Files\Content.IE5\MG39AWLF\fishing-3403833_960_720[1].png"/>
          <p:cNvPicPr/>
          <p:nvPr/>
        </p:nvPicPr>
        <p:blipFill>
          <a:blip r:embed="rId2">
            <a:extLst>
              <a:ext uri="{28A0092B-C50C-407E-A947-70E740481C1C}">
                <a14:useLocalDpi xmlns:a14="http://schemas.microsoft.com/office/drawing/2010/main" val="0"/>
              </a:ext>
            </a:extLst>
          </a:blip>
          <a:srcRect/>
          <a:stretch>
            <a:fillRect/>
          </a:stretch>
        </p:blipFill>
        <p:spPr bwMode="auto">
          <a:xfrm>
            <a:off x="2214529" y="103276"/>
            <a:ext cx="4744874" cy="4264041"/>
          </a:xfrm>
          <a:prstGeom prst="rect">
            <a:avLst/>
          </a:prstGeom>
          <a:noFill/>
          <a:ln>
            <a:noFill/>
          </a:ln>
        </p:spPr>
      </p:pic>
      <p:sp>
        <p:nvSpPr>
          <p:cNvPr id="3" name="2 Llamada de flecha hacia abajo"/>
          <p:cNvSpPr/>
          <p:nvPr/>
        </p:nvSpPr>
        <p:spPr>
          <a:xfrm rot="10800000">
            <a:off x="5095657" y="2017284"/>
            <a:ext cx="1152128" cy="555888"/>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5093586" y="2195579"/>
            <a:ext cx="1224136" cy="338554"/>
          </a:xfrm>
          <a:prstGeom prst="rect">
            <a:avLst/>
          </a:prstGeom>
          <a:noFill/>
        </p:spPr>
        <p:txBody>
          <a:bodyPr wrap="square" rtlCol="0">
            <a:spAutoFit/>
          </a:bodyPr>
          <a:lstStyle/>
          <a:p>
            <a:r>
              <a:rPr lang="es-ES" sz="1600" dirty="0" smtClean="0"/>
              <a:t>Posición </a:t>
            </a:r>
            <a:r>
              <a:rPr lang="es-ES" sz="1600" dirty="0" smtClean="0">
                <a:sym typeface="Symbol"/>
              </a:rPr>
              <a:t></a:t>
            </a:r>
            <a:r>
              <a:rPr lang="es-ES" sz="1600" baseline="-25000" dirty="0" smtClean="0">
                <a:sym typeface="Symbol"/>
              </a:rPr>
              <a:t>0</a:t>
            </a:r>
            <a:endParaRPr lang="es-ES" sz="1600" baseline="-250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56937" y="2195579"/>
            <a:ext cx="381629" cy="36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030" y="3740722"/>
            <a:ext cx="507764" cy="36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87" y="3925385"/>
            <a:ext cx="324203" cy="36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613" y="2987275"/>
            <a:ext cx="596773" cy="54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125068" y="2352684"/>
            <a:ext cx="556204" cy="474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9106" y="3059283"/>
            <a:ext cx="501849" cy="40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496" y="3556059"/>
            <a:ext cx="324203" cy="36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Llamada de flecha hacia abajo"/>
          <p:cNvSpPr/>
          <p:nvPr/>
        </p:nvSpPr>
        <p:spPr>
          <a:xfrm rot="16200000">
            <a:off x="7723795" y="3541467"/>
            <a:ext cx="376982" cy="775492"/>
          </a:xfrm>
          <a:prstGeom prst="downArrowCallout">
            <a:avLst>
              <a:gd name="adj1" fmla="val 25000"/>
              <a:gd name="adj2" fmla="val 25000"/>
              <a:gd name="adj3" fmla="val 25000"/>
              <a:gd name="adj4" fmla="val 777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7457138" y="3756108"/>
            <a:ext cx="920898" cy="338554"/>
          </a:xfrm>
          <a:prstGeom prst="rect">
            <a:avLst/>
          </a:prstGeom>
          <a:noFill/>
        </p:spPr>
        <p:txBody>
          <a:bodyPr wrap="square" rtlCol="0">
            <a:spAutoFit/>
          </a:bodyPr>
          <a:lstStyle/>
          <a:p>
            <a:r>
              <a:rPr lang="es-ES" sz="1600" dirty="0" smtClean="0"/>
              <a:t>Nemo</a:t>
            </a:r>
            <a:endParaRPr lang="es-ES" sz="1600" baseline="-25000" dirty="0"/>
          </a:p>
        </p:txBody>
      </p:sp>
      <p:sp>
        <p:nvSpPr>
          <p:cNvPr id="18" name="Título 1">
            <a:extLst>
              <a:ext uri="{FF2B5EF4-FFF2-40B4-BE49-F238E27FC236}">
                <a16:creationId xmlns:a16="http://schemas.microsoft.com/office/drawing/2014/main" id="{5D38356E-C424-4E23-849D-789CB849615B}"/>
              </a:ext>
            </a:extLst>
          </p:cNvPr>
          <p:cNvSpPr txBox="1">
            <a:spLocks/>
          </p:cNvSpPr>
          <p:nvPr/>
        </p:nvSpPr>
        <p:spPr>
          <a:xfrm>
            <a:off x="6278990" y="6173924"/>
            <a:ext cx="2852935" cy="68407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Analogía</a:t>
            </a:r>
            <a:br>
              <a:rPr lang="es-AR" sz="4400" dirty="0" smtClean="0"/>
            </a:br>
            <a:endParaRPr lang="es-AR" sz="4400" dirty="0"/>
          </a:p>
        </p:txBody>
      </p:sp>
      <p:sp>
        <p:nvSpPr>
          <p:cNvPr id="6" name="5 CuadroTexto"/>
          <p:cNvSpPr txBox="1"/>
          <p:nvPr/>
        </p:nvSpPr>
        <p:spPr>
          <a:xfrm>
            <a:off x="306613" y="4437112"/>
            <a:ext cx="8644393" cy="2154436"/>
          </a:xfrm>
          <a:prstGeom prst="rect">
            <a:avLst/>
          </a:prstGeom>
          <a:noFill/>
        </p:spPr>
        <p:txBody>
          <a:bodyPr wrap="square" rtlCol="0">
            <a:spAutoFit/>
          </a:bodyPr>
          <a:lstStyle/>
          <a:p>
            <a:pPr algn="just"/>
            <a:r>
              <a:rPr lang="es-ES" i="1" dirty="0" smtClean="0"/>
              <a:t>	Si el pescador estuviera en la posición </a:t>
            </a:r>
            <a:r>
              <a:rPr lang="es-ES" sz="1600" i="1" dirty="0">
                <a:solidFill>
                  <a:prstClr val="black"/>
                </a:solidFill>
                <a:sym typeface="Symbol"/>
              </a:rPr>
              <a:t></a:t>
            </a:r>
            <a:r>
              <a:rPr lang="es-ES" sz="1600" i="1" baseline="-25000" dirty="0">
                <a:solidFill>
                  <a:prstClr val="black"/>
                </a:solidFill>
                <a:sym typeface="Symbol"/>
              </a:rPr>
              <a:t>0</a:t>
            </a:r>
            <a:r>
              <a:rPr lang="es-ES" i="1" dirty="0" smtClean="0"/>
              <a:t>, sería poco probable que pescara a Nemo. Si lo hiciera, deduciríamos que en realidad no está en </a:t>
            </a:r>
            <a:r>
              <a:rPr lang="es-ES" sz="1600" i="1" dirty="0">
                <a:solidFill>
                  <a:prstClr val="black"/>
                </a:solidFill>
                <a:sym typeface="Symbol"/>
              </a:rPr>
              <a:t></a:t>
            </a:r>
            <a:r>
              <a:rPr lang="es-ES" sz="1600" i="1" baseline="-25000" dirty="0">
                <a:solidFill>
                  <a:prstClr val="black"/>
                </a:solidFill>
                <a:sym typeface="Symbol"/>
              </a:rPr>
              <a:t>0</a:t>
            </a:r>
            <a:r>
              <a:rPr lang="es-ES" i="1" dirty="0" smtClean="0"/>
              <a:t> sino corrido hacia la derecha de la imagen.</a:t>
            </a:r>
          </a:p>
          <a:p>
            <a:pPr algn="just"/>
            <a:endParaRPr lang="es-ES" sz="800" i="1" dirty="0"/>
          </a:p>
          <a:p>
            <a:pPr algn="just"/>
            <a:r>
              <a:rPr lang="es-ES" i="1" dirty="0" smtClean="0"/>
              <a:t>	Los peces representan las muestras y la pesca, la elección aleatoria de alguna de ellas. Los peces fuera del área del pescador (englobada en celeste-azul) son las muestras “poco probables” de salir seleccionadas bajo la hipótesis de que el pescador esté en la posición </a:t>
            </a:r>
            <a:r>
              <a:rPr lang="es-ES" sz="1600" dirty="0">
                <a:solidFill>
                  <a:prstClr val="black"/>
                </a:solidFill>
                <a:sym typeface="Symbol"/>
              </a:rPr>
              <a:t></a:t>
            </a:r>
            <a:r>
              <a:rPr lang="es-ES" sz="1600" baseline="-25000" dirty="0" smtClean="0">
                <a:solidFill>
                  <a:prstClr val="black"/>
                </a:solidFill>
                <a:sym typeface="Symbol"/>
              </a:rPr>
              <a:t>0</a:t>
            </a:r>
            <a:r>
              <a:rPr lang="es-ES" sz="1600" dirty="0" smtClean="0">
                <a:solidFill>
                  <a:prstClr val="black"/>
                </a:solidFill>
                <a:sym typeface="Symbol"/>
              </a:rPr>
              <a:t>.</a:t>
            </a:r>
            <a:endParaRPr lang="es-ES" i="1" dirty="0"/>
          </a:p>
        </p:txBody>
      </p:sp>
    </p:spTree>
    <p:extLst>
      <p:ext uri="{BB962C8B-B14F-4D97-AF65-F5344CB8AC3E}">
        <p14:creationId xmlns:p14="http://schemas.microsoft.com/office/powerpoint/2010/main" val="263598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E65DAD3B-96CC-400E-AE3F-127E92790E1E}"/>
                  </a:ext>
                </a:extLst>
              </p:cNvPr>
              <p:cNvSpPr>
                <a:spLocks noGrp="1"/>
              </p:cNvSpPr>
              <p:nvPr>
                <p:ph sz="quarter" idx="13"/>
              </p:nvPr>
            </p:nvSpPr>
            <p:spPr>
              <a:xfrm>
                <a:off x="395536" y="332656"/>
                <a:ext cx="8496944" cy="6120680"/>
              </a:xfrm>
            </p:spPr>
            <p:txBody>
              <a:bodyPr>
                <a:normAutofit fontScale="32500" lnSpcReduction="20000"/>
              </a:bodyPr>
              <a:lstStyle/>
              <a:p>
                <a:pPr marL="0" indent="0" algn="just">
                  <a:spcBef>
                    <a:spcPts val="1200"/>
                  </a:spcBef>
                  <a:spcAft>
                    <a:spcPts val="0"/>
                  </a:spcAft>
                  <a:buClrTx/>
                  <a:buNone/>
                </a:pPr>
                <a:r>
                  <a:rPr lang="es-ES" altLang="es-ES" sz="5800" dirty="0" smtClean="0">
                    <a:cs typeface="Times New Roman" panose="02020603050405020304" pitchFamily="18" charset="0"/>
                  </a:rPr>
                  <a:t>	Supongamos que</a:t>
                </a:r>
                <a:r>
                  <a:rPr lang="es-ES" altLang="es-ES" sz="5800" i="1" dirty="0" smtClean="0">
                    <a:latin typeface="Times New Roman" panose="02020603050405020304" pitchFamily="18" charset="0"/>
                    <a:cs typeface="Times New Roman" panose="02020603050405020304" pitchFamily="18" charset="0"/>
                  </a:rPr>
                  <a:t> </a:t>
                </a:r>
                <a:r>
                  <a:rPr lang="es-ES" altLang="es-ES" sz="5800" i="1" dirty="0" smtClean="0">
                    <a:cs typeface="Times New Roman" panose="02020603050405020304" pitchFamily="18" charset="0"/>
                  </a:rPr>
                  <a:t>la variable </a:t>
                </a:r>
                <a:r>
                  <a:rPr lang="es-ES" altLang="es-ES" sz="5800" i="1" dirty="0" smtClean="0">
                    <a:latin typeface="Times New Roman" panose="02020603050405020304" pitchFamily="18" charset="0"/>
                    <a:cs typeface="Times New Roman" panose="02020603050405020304" pitchFamily="18" charset="0"/>
                  </a:rPr>
                  <a:t>X = </a:t>
                </a:r>
                <a:r>
                  <a:rPr lang="es-ES" altLang="es-ES" sz="5800" dirty="0" smtClean="0">
                    <a:latin typeface="+mj-lt"/>
                    <a:cs typeface="Times New Roman" panose="02020603050405020304" pitchFamily="18" charset="0"/>
                  </a:rPr>
                  <a:t>Puntaje en el test de palabras y colores </a:t>
                </a:r>
                <a:r>
                  <a:rPr lang="es-ES" altLang="es-ES" sz="5800" dirty="0" err="1" smtClean="0">
                    <a:latin typeface="+mj-lt"/>
                    <a:cs typeface="Times New Roman" panose="02020603050405020304" pitchFamily="18" charset="0"/>
                  </a:rPr>
                  <a:t>Stroop</a:t>
                </a:r>
                <a:r>
                  <a:rPr lang="es-ES" altLang="es-ES" sz="5800" dirty="0" smtClean="0">
                    <a:latin typeface="+mj-lt"/>
                  </a:rPr>
                  <a:t> </a:t>
                </a:r>
                <a:r>
                  <a:rPr lang="es-ES" altLang="es-ES" sz="5800" dirty="0" smtClean="0"/>
                  <a:t>es una variable tipificada en la población argentina según  la escala T; es decir con </a:t>
                </a:r>
                <a:r>
                  <a:rPr lang="es-ES" altLang="es-ES" sz="5800" i="1" dirty="0">
                    <a:solidFill>
                      <a:prstClr val="black">
                        <a:lumMod val="75000"/>
                        <a:lumOff val="25000"/>
                      </a:prstClr>
                    </a:solidFill>
                    <a:latin typeface="Symbol" panose="05050102010706020507" pitchFamily="18" charset="2"/>
                  </a:rPr>
                  <a:t>m</a:t>
                </a:r>
                <a:r>
                  <a:rPr lang="es-ES" altLang="es-ES" sz="5800" dirty="0">
                    <a:solidFill>
                      <a:prstClr val="black">
                        <a:lumMod val="75000"/>
                        <a:lumOff val="25000"/>
                      </a:prstClr>
                    </a:solidFill>
                  </a:rPr>
                  <a:t> = </a:t>
                </a:r>
                <a:r>
                  <a:rPr lang="es-ES" altLang="es-ES" sz="5800" dirty="0" smtClean="0">
                    <a:solidFill>
                      <a:prstClr val="black">
                        <a:lumMod val="75000"/>
                        <a:lumOff val="25000"/>
                      </a:prstClr>
                    </a:solidFill>
                  </a:rPr>
                  <a:t>50 y</a:t>
                </a:r>
                <a:r>
                  <a:rPr lang="es-ES" altLang="es-ES" sz="5800" dirty="0" smtClean="0"/>
                  <a:t> </a:t>
                </a:r>
                <a:r>
                  <a:rPr lang="es-ES" altLang="es-ES" sz="5800" i="1" dirty="0" smtClean="0">
                    <a:latin typeface="Symbol" panose="05050102010706020507" pitchFamily="18" charset="2"/>
                  </a:rPr>
                  <a:t>s</a:t>
                </a:r>
                <a:r>
                  <a:rPr lang="es-ES" altLang="es-ES" sz="5800" dirty="0" smtClean="0"/>
                  <a:t> = 10. Se quiere probar que en la ciudad de Córdoba la media es superior a 50 (suponiendo que la desviación estándar es la misma, </a:t>
                </a:r>
                <a:r>
                  <a:rPr lang="es-ES" altLang="es-ES" sz="5800" i="1" dirty="0">
                    <a:solidFill>
                      <a:prstClr val="black">
                        <a:lumMod val="75000"/>
                        <a:lumOff val="25000"/>
                      </a:prstClr>
                    </a:solidFill>
                    <a:latin typeface="Symbol" panose="05050102010706020507" pitchFamily="18" charset="2"/>
                  </a:rPr>
                  <a:t>s</a:t>
                </a:r>
                <a:r>
                  <a:rPr lang="es-ES" altLang="es-ES" sz="5800" dirty="0">
                    <a:solidFill>
                      <a:prstClr val="black">
                        <a:lumMod val="75000"/>
                        <a:lumOff val="25000"/>
                      </a:prstClr>
                    </a:solidFill>
                  </a:rPr>
                  <a:t> = </a:t>
                </a:r>
                <a:r>
                  <a:rPr lang="es-ES" altLang="es-ES" sz="5800" dirty="0" smtClean="0">
                    <a:solidFill>
                      <a:prstClr val="black">
                        <a:lumMod val="75000"/>
                        <a:lumOff val="25000"/>
                      </a:prstClr>
                    </a:solidFill>
                  </a:rPr>
                  <a:t>10)</a:t>
                </a:r>
                <a:r>
                  <a:rPr lang="es-ES" altLang="es-ES" sz="5800" dirty="0" smtClean="0"/>
                  <a:t>. Entonces se desean contrastar las hipótesis:</a:t>
                </a:r>
              </a:p>
              <a:p>
                <a:pPr marL="0" indent="0" algn="just">
                  <a:spcBef>
                    <a:spcPts val="1200"/>
                  </a:spcBef>
                  <a:spcAft>
                    <a:spcPts val="0"/>
                  </a:spcAft>
                  <a:buClrTx/>
                  <a:buNone/>
                </a:pPr>
                <a:r>
                  <a:rPr lang="es-ES" altLang="es-ES" sz="5800" dirty="0" smtClean="0"/>
                  <a:t>H</a:t>
                </a:r>
                <a:r>
                  <a:rPr lang="es-ES" altLang="es-ES" sz="5800" baseline="-25000" dirty="0" smtClean="0"/>
                  <a:t>0</a:t>
                </a:r>
                <a:r>
                  <a:rPr lang="es-ES" altLang="es-ES" sz="5800" dirty="0" smtClean="0"/>
                  <a:t>: </a:t>
                </a:r>
                <a:r>
                  <a:rPr lang="es-ES" altLang="es-ES" sz="5800" i="1" dirty="0">
                    <a:solidFill>
                      <a:prstClr val="black">
                        <a:lumMod val="75000"/>
                        <a:lumOff val="25000"/>
                      </a:prstClr>
                    </a:solidFill>
                    <a:latin typeface="Symbol" panose="05050102010706020507" pitchFamily="18" charset="2"/>
                  </a:rPr>
                  <a:t>m</a:t>
                </a:r>
                <a:r>
                  <a:rPr lang="es-ES" altLang="es-ES" sz="5800" dirty="0" smtClean="0"/>
                  <a:t> = 50</a:t>
                </a:r>
              </a:p>
              <a:p>
                <a:pPr marL="0" indent="0" algn="just">
                  <a:spcBef>
                    <a:spcPts val="1200"/>
                  </a:spcBef>
                  <a:spcAft>
                    <a:spcPts val="0"/>
                  </a:spcAft>
                  <a:buClrTx/>
                  <a:buNone/>
                </a:pPr>
                <a:r>
                  <a:rPr lang="es-ES" altLang="es-ES" sz="5800" dirty="0" smtClean="0"/>
                  <a:t>H</a:t>
                </a:r>
                <a:r>
                  <a:rPr lang="es-ES" altLang="es-ES" sz="5800" baseline="-25000" dirty="0" smtClean="0"/>
                  <a:t>1</a:t>
                </a:r>
                <a:r>
                  <a:rPr lang="es-ES" altLang="es-ES" sz="5800" dirty="0" smtClean="0"/>
                  <a:t>: </a:t>
                </a:r>
                <a:r>
                  <a:rPr lang="es-ES" altLang="es-ES" sz="5800" i="1" dirty="0">
                    <a:solidFill>
                      <a:prstClr val="black">
                        <a:lumMod val="75000"/>
                        <a:lumOff val="25000"/>
                      </a:prstClr>
                    </a:solidFill>
                    <a:latin typeface="Symbol" panose="05050102010706020507" pitchFamily="18" charset="2"/>
                  </a:rPr>
                  <a:t>m</a:t>
                </a:r>
                <a:r>
                  <a:rPr lang="es-ES" altLang="es-ES" sz="5800" dirty="0" smtClean="0"/>
                  <a:t> &gt; 50</a:t>
                </a:r>
              </a:p>
              <a:p>
                <a:pPr marL="0" indent="0" algn="just">
                  <a:spcBef>
                    <a:spcPts val="1200"/>
                  </a:spcBef>
                  <a:spcAft>
                    <a:spcPts val="0"/>
                  </a:spcAft>
                  <a:buClrTx/>
                  <a:buNone/>
                </a:pPr>
                <a:r>
                  <a:rPr lang="es-ES" altLang="es-ES" sz="5800" dirty="0" smtClean="0"/>
                  <a:t>	Para tomar una decisión entre ambas, se seleccionará una muestra de 64 personas de la ciudad de Córdoba, se calculará su media y, según lo que se observe, se mantendrá H</a:t>
                </a:r>
                <a:r>
                  <a:rPr lang="es-ES" altLang="es-ES" sz="5800" baseline="-25000" dirty="0" smtClean="0"/>
                  <a:t>0</a:t>
                </a:r>
                <a:r>
                  <a:rPr lang="es-ES" altLang="es-ES" sz="5800" dirty="0" smtClean="0"/>
                  <a:t> o se rechazará para aceptar la alternativa. </a:t>
                </a:r>
              </a:p>
              <a:p>
                <a:pPr marL="0" indent="0" algn="just">
                  <a:spcBef>
                    <a:spcPts val="1200"/>
                  </a:spcBef>
                  <a:spcAft>
                    <a:spcPts val="0"/>
                  </a:spcAft>
                  <a:buClrTx/>
                  <a:buNone/>
                </a:pPr>
                <a:r>
                  <a:rPr lang="es-ES" altLang="es-ES" sz="5800" dirty="0" smtClean="0"/>
                  <a:t>	</a:t>
                </a:r>
                <a:r>
                  <a:rPr lang="es-ES" altLang="es-ES" sz="5800" i="1" dirty="0">
                    <a:solidFill>
                      <a:prstClr val="black">
                        <a:lumMod val="75000"/>
                        <a:lumOff val="25000"/>
                      </a:prstClr>
                    </a:solidFill>
                    <a:latin typeface="Symbol" panose="05050102010706020507" pitchFamily="18" charset="2"/>
                  </a:rPr>
                  <a:t> </a:t>
                </a:r>
                <a:r>
                  <a:rPr lang="es-ES" altLang="es-ES" sz="5800" i="1" dirty="0" smtClean="0">
                    <a:solidFill>
                      <a:prstClr val="black">
                        <a:lumMod val="75000"/>
                        <a:lumOff val="25000"/>
                      </a:prstClr>
                    </a:solidFill>
                    <a:latin typeface="Symbol" panose="05050102010706020507" pitchFamily="18" charset="2"/>
                  </a:rPr>
                  <a:t>m </a:t>
                </a:r>
                <a:r>
                  <a:rPr lang="es-ES" altLang="es-ES" sz="5800" dirty="0" smtClean="0">
                    <a:solidFill>
                      <a:prstClr val="black">
                        <a:lumMod val="75000"/>
                        <a:lumOff val="25000"/>
                      </a:prstClr>
                    </a:solidFill>
                    <a:latin typeface="+mj-lt"/>
                  </a:rPr>
                  <a:t>es un valor </a:t>
                </a:r>
                <a:r>
                  <a:rPr lang="es-ES" altLang="es-ES" sz="5800" b="1" i="1" dirty="0" smtClean="0">
                    <a:solidFill>
                      <a:prstClr val="black">
                        <a:lumMod val="75000"/>
                        <a:lumOff val="25000"/>
                      </a:prstClr>
                    </a:solidFill>
                    <a:latin typeface="+mj-lt"/>
                  </a:rPr>
                  <a:t>desconocido</a:t>
                </a:r>
                <a:r>
                  <a:rPr lang="es-ES" altLang="es-ES" sz="5800" dirty="0" smtClean="0">
                    <a:solidFill>
                      <a:prstClr val="black">
                        <a:lumMod val="75000"/>
                        <a:lumOff val="25000"/>
                      </a:prstClr>
                    </a:solidFill>
                    <a:latin typeface="+mj-lt"/>
                  </a:rPr>
                  <a:t> sobre el que sólo hay hipótesis; dos hipótesis que se confrontan. Sobre ese parámetro queremos hacer inferencias. Para ello extraeremos una muestra al azar de la población y miraremos el valor de la media en la muestra: </a:t>
                </a:r>
                <a14:m>
                  <m:oMath xmlns:m="http://schemas.openxmlformats.org/officeDocument/2006/math">
                    <m:acc>
                      <m:accPr>
                        <m:chr m:val="̅"/>
                        <m:ctrlPr>
                          <a:rPr lang="es-ES" altLang="es-ES" sz="5800" i="1" smtClean="0">
                            <a:solidFill>
                              <a:prstClr val="black">
                                <a:lumMod val="75000"/>
                                <a:lumOff val="25000"/>
                              </a:prstClr>
                            </a:solidFill>
                            <a:latin typeface="Cambria Math" panose="02040503050406030204" pitchFamily="18" charset="0"/>
                          </a:rPr>
                        </m:ctrlPr>
                      </m:accPr>
                      <m:e>
                        <m:r>
                          <a:rPr lang="es-ES" altLang="es-ES" sz="5800" b="0" i="1" smtClean="0">
                            <a:solidFill>
                              <a:prstClr val="black">
                                <a:lumMod val="75000"/>
                                <a:lumOff val="25000"/>
                              </a:prstClr>
                            </a:solidFill>
                            <a:latin typeface="Cambria Math"/>
                          </a:rPr>
                          <m:t>𝑋</m:t>
                        </m:r>
                      </m:e>
                    </m:acc>
                  </m:oMath>
                </a14:m>
                <a:r>
                  <a:rPr lang="es-ES" altLang="es-ES" sz="5800" dirty="0" smtClean="0">
                    <a:solidFill>
                      <a:prstClr val="black">
                        <a:lumMod val="75000"/>
                        <a:lumOff val="25000"/>
                      </a:prstClr>
                    </a:solidFill>
                    <a:latin typeface="+mj-lt"/>
                  </a:rPr>
                  <a:t>, ya que ella es el estimador de </a:t>
                </a:r>
                <a:r>
                  <a:rPr lang="es-ES" altLang="es-ES" sz="5800" i="1" dirty="0" smtClean="0">
                    <a:solidFill>
                      <a:prstClr val="black">
                        <a:lumMod val="75000"/>
                        <a:lumOff val="25000"/>
                      </a:prstClr>
                    </a:solidFill>
                    <a:latin typeface="Symbol" panose="05050102010706020507" pitchFamily="18" charset="2"/>
                  </a:rPr>
                  <a:t>m.</a:t>
                </a:r>
              </a:p>
              <a:p>
                <a:pPr marL="0" indent="0" algn="just">
                  <a:spcBef>
                    <a:spcPts val="1200"/>
                  </a:spcBef>
                  <a:spcAft>
                    <a:spcPts val="0"/>
                  </a:spcAft>
                  <a:buClrTx/>
                  <a:buNone/>
                </a:pPr>
                <a:r>
                  <a:rPr lang="es-ES" altLang="es-ES" sz="5800" i="1" dirty="0">
                    <a:solidFill>
                      <a:prstClr val="black">
                        <a:lumMod val="75000"/>
                        <a:lumOff val="25000"/>
                      </a:prstClr>
                    </a:solidFill>
                    <a:latin typeface="Symbol" panose="05050102010706020507" pitchFamily="18" charset="2"/>
                  </a:rPr>
                  <a:t>	</a:t>
                </a:r>
                <a:r>
                  <a:rPr lang="es-ES" altLang="es-ES" sz="5800" dirty="0" smtClean="0">
                    <a:solidFill>
                      <a:prstClr val="black">
                        <a:lumMod val="75000"/>
                        <a:lumOff val="25000"/>
                      </a:prstClr>
                    </a:solidFill>
                    <a:latin typeface="+mj-lt"/>
                  </a:rPr>
                  <a:t>Aún cuando fuera verdad que </a:t>
                </a:r>
                <a:r>
                  <a:rPr lang="es-ES" altLang="es-ES" sz="5800" i="1" dirty="0" smtClean="0">
                    <a:solidFill>
                      <a:prstClr val="black">
                        <a:lumMod val="75000"/>
                        <a:lumOff val="25000"/>
                      </a:prstClr>
                    </a:solidFill>
                    <a:latin typeface="Symbol" panose="05050102010706020507" pitchFamily="18" charset="2"/>
                  </a:rPr>
                  <a:t>m</a:t>
                </a:r>
                <a:r>
                  <a:rPr lang="es-ES" altLang="es-ES" sz="5800" i="1" dirty="0" smtClean="0">
                    <a:solidFill>
                      <a:prstClr val="black">
                        <a:lumMod val="75000"/>
                        <a:lumOff val="25000"/>
                      </a:prstClr>
                    </a:solidFill>
                    <a:latin typeface="+mj-lt"/>
                  </a:rPr>
                  <a:t> </a:t>
                </a:r>
                <a:r>
                  <a:rPr lang="es-ES" altLang="es-ES" sz="5800" dirty="0" smtClean="0">
                    <a:solidFill>
                      <a:prstClr val="black">
                        <a:lumMod val="75000"/>
                        <a:lumOff val="25000"/>
                      </a:prstClr>
                    </a:solidFill>
                    <a:latin typeface="+mj-lt"/>
                  </a:rPr>
                  <a:t>= 50, cabe esperar que </a:t>
                </a:r>
                <a14:m>
                  <m:oMath xmlns:m="http://schemas.openxmlformats.org/officeDocument/2006/math">
                    <m:acc>
                      <m:accPr>
                        <m:chr m:val="̅"/>
                        <m:ctrlPr>
                          <a:rPr lang="es-ES" altLang="es-ES" sz="5800" i="1" smtClean="0">
                            <a:solidFill>
                              <a:prstClr val="black">
                                <a:lumMod val="75000"/>
                                <a:lumOff val="25000"/>
                              </a:prstClr>
                            </a:solidFill>
                            <a:latin typeface="Cambria Math" panose="02040503050406030204" pitchFamily="18" charset="0"/>
                          </a:rPr>
                        </m:ctrlPr>
                      </m:accPr>
                      <m:e>
                        <m:r>
                          <a:rPr lang="es-ES" altLang="es-ES" sz="5800" b="0" i="1" smtClean="0">
                            <a:solidFill>
                              <a:prstClr val="black">
                                <a:lumMod val="75000"/>
                                <a:lumOff val="25000"/>
                              </a:prstClr>
                            </a:solidFill>
                            <a:latin typeface="Cambria Math"/>
                          </a:rPr>
                          <m:t>𝑋</m:t>
                        </m:r>
                      </m:e>
                    </m:acc>
                  </m:oMath>
                </a14:m>
                <a:r>
                  <a:rPr lang="es-ES" altLang="es-ES" sz="5800" dirty="0" smtClean="0">
                    <a:latin typeface="+mj-lt"/>
                  </a:rPr>
                  <a:t> no sea exactamente 50, ya que la muestra no es lo mismo que la población, alguna diferencia entre </a:t>
                </a:r>
                <a14:m>
                  <m:oMath xmlns:m="http://schemas.openxmlformats.org/officeDocument/2006/math">
                    <m:acc>
                      <m:accPr>
                        <m:chr m:val="̅"/>
                        <m:ctrlPr>
                          <a:rPr lang="es-ES" altLang="es-ES" sz="5800" i="1">
                            <a:solidFill>
                              <a:prstClr val="black">
                                <a:lumMod val="75000"/>
                                <a:lumOff val="25000"/>
                              </a:prstClr>
                            </a:solidFill>
                            <a:latin typeface="Cambria Math" panose="02040503050406030204" pitchFamily="18" charset="0"/>
                          </a:rPr>
                        </m:ctrlPr>
                      </m:accPr>
                      <m:e>
                        <m:r>
                          <a:rPr lang="es-ES" altLang="es-ES" sz="5800" i="1">
                            <a:solidFill>
                              <a:prstClr val="black">
                                <a:lumMod val="75000"/>
                                <a:lumOff val="25000"/>
                              </a:prstClr>
                            </a:solidFill>
                            <a:latin typeface="Cambria Math"/>
                          </a:rPr>
                          <m:t>𝑋</m:t>
                        </m:r>
                      </m:e>
                    </m:acc>
                  </m:oMath>
                </a14:m>
                <a:r>
                  <a:rPr lang="es-ES" altLang="es-ES" sz="5800" dirty="0" smtClean="0">
                    <a:latin typeface="+mj-lt"/>
                  </a:rPr>
                  <a:t> y </a:t>
                </a:r>
                <a:r>
                  <a:rPr lang="es-ES" altLang="es-ES" sz="5800" i="1" dirty="0" smtClean="0">
                    <a:solidFill>
                      <a:prstClr val="black">
                        <a:lumMod val="75000"/>
                        <a:lumOff val="25000"/>
                      </a:prstClr>
                    </a:solidFill>
                    <a:latin typeface="Symbol" panose="05050102010706020507" pitchFamily="18" charset="2"/>
                  </a:rPr>
                  <a:t>m </a:t>
                </a:r>
                <a:r>
                  <a:rPr lang="es-ES" altLang="es-ES" sz="5800" dirty="0" smtClean="0">
                    <a:solidFill>
                      <a:prstClr val="black">
                        <a:lumMod val="75000"/>
                        <a:lumOff val="25000"/>
                      </a:prstClr>
                    </a:solidFill>
                    <a:latin typeface="+mj-lt"/>
                  </a:rPr>
                  <a:t>puede ocurrir por azar. Pero si el valor de </a:t>
                </a:r>
                <a14:m>
                  <m:oMath xmlns:m="http://schemas.openxmlformats.org/officeDocument/2006/math">
                    <m:acc>
                      <m:accPr>
                        <m:chr m:val="̅"/>
                        <m:ctrlPr>
                          <a:rPr lang="es-ES" altLang="es-ES" sz="5800" i="1">
                            <a:solidFill>
                              <a:prstClr val="black">
                                <a:lumMod val="75000"/>
                                <a:lumOff val="25000"/>
                              </a:prstClr>
                            </a:solidFill>
                            <a:latin typeface="Cambria Math" panose="02040503050406030204" pitchFamily="18" charset="0"/>
                          </a:rPr>
                        </m:ctrlPr>
                      </m:accPr>
                      <m:e>
                        <m:r>
                          <a:rPr lang="es-ES" altLang="es-ES" sz="5800" i="1">
                            <a:solidFill>
                              <a:prstClr val="black">
                                <a:lumMod val="75000"/>
                                <a:lumOff val="25000"/>
                              </a:prstClr>
                            </a:solidFill>
                            <a:latin typeface="Cambria Math"/>
                          </a:rPr>
                          <m:t>𝑋</m:t>
                        </m:r>
                      </m:e>
                    </m:acc>
                  </m:oMath>
                </a14:m>
                <a:r>
                  <a:rPr lang="es-ES" altLang="es-ES" sz="5800" dirty="0" smtClean="0">
                    <a:solidFill>
                      <a:prstClr val="black">
                        <a:lumMod val="75000"/>
                        <a:lumOff val="25000"/>
                      </a:prstClr>
                    </a:solidFill>
                    <a:latin typeface="+mj-lt"/>
                  </a:rPr>
                  <a:t> fuera “mucho mayor” que 50, sospecharíamos que </a:t>
                </a:r>
                <a:r>
                  <a:rPr lang="es-ES" altLang="es-ES" sz="5800" i="1" dirty="0" smtClean="0">
                    <a:solidFill>
                      <a:prstClr val="black">
                        <a:lumMod val="75000"/>
                        <a:lumOff val="25000"/>
                      </a:prstClr>
                    </a:solidFill>
                    <a:latin typeface="Symbol" panose="05050102010706020507" pitchFamily="18" charset="2"/>
                  </a:rPr>
                  <a:t>m</a:t>
                </a:r>
                <a:r>
                  <a:rPr lang="es-ES" altLang="es-ES" sz="5800" dirty="0" smtClean="0">
                    <a:solidFill>
                      <a:prstClr val="black">
                        <a:lumMod val="75000"/>
                        <a:lumOff val="25000"/>
                      </a:prstClr>
                    </a:solidFill>
                    <a:latin typeface="+mj-lt"/>
                  </a:rPr>
                  <a:t> no es 50 sino mayor.</a:t>
                </a:r>
                <a:endParaRPr lang="es-ES" altLang="es-ES" sz="5800" dirty="0">
                  <a:latin typeface="+mj-lt"/>
                </a:endParaRPr>
              </a:p>
              <a:p>
                <a:pPr marL="0" indent="0" algn="just">
                  <a:spcBef>
                    <a:spcPts val="1200"/>
                  </a:spcBef>
                  <a:spcAft>
                    <a:spcPts val="0"/>
                  </a:spcAft>
                  <a:buClrTx/>
                  <a:buNone/>
                </a:pPr>
                <a:r>
                  <a:rPr lang="es-ES" altLang="es-ES" sz="4500" dirty="0" smtClean="0"/>
                  <a:t>	</a:t>
                </a:r>
                <a:endParaRPr lang="es-ES" altLang="es-ES" sz="4500" dirty="0"/>
              </a:p>
              <a:p>
                <a:pPr marL="0" indent="0" algn="just">
                  <a:spcBef>
                    <a:spcPct val="0"/>
                  </a:spcBef>
                  <a:spcAft>
                    <a:spcPts val="0"/>
                  </a:spcAft>
                  <a:buClrTx/>
                  <a:buNone/>
                </a:pPr>
                <a:endParaRPr lang="es-ES" altLang="es-ES" sz="4500" dirty="0"/>
              </a:p>
              <a:p>
                <a:pPr marL="0" indent="0" algn="just">
                  <a:spcBef>
                    <a:spcPct val="0"/>
                  </a:spcBef>
                  <a:spcAft>
                    <a:spcPts val="0"/>
                  </a:spcAft>
                  <a:buClrTx/>
                  <a:buNone/>
                </a:pPr>
                <a:endParaRPr lang="es-AR" sz="4500" dirty="0"/>
              </a:p>
            </p:txBody>
          </p:sp>
        </mc:Choice>
        <mc:Fallback xmlns="">
          <p:sp>
            <p:nvSpPr>
              <p:cNvPr id="3" name="Marcador de contenido 2">
                <a:extLst>
                  <a:ext uri="{FF2B5EF4-FFF2-40B4-BE49-F238E27FC236}">
                    <a16:creationId xmlns:a16="http://schemas.microsoft.com/office/drawing/2014/main" xmlns="" id="{E65DAD3B-96CC-400E-AE3F-127E92790E1E}"/>
                  </a:ext>
                </a:extLst>
              </p:cNvPr>
              <p:cNvSpPr>
                <a:spLocks noGrp="1" noRot="1" noChangeAspect="1" noMove="1" noResize="1" noEditPoints="1" noAdjustHandles="1" noChangeArrowheads="1" noChangeShapeType="1" noTextEdit="1"/>
              </p:cNvSpPr>
              <p:nvPr>
                <p:ph sz="quarter" idx="13"/>
              </p:nvPr>
            </p:nvSpPr>
            <p:spPr>
              <a:xfrm>
                <a:off x="395536" y="332656"/>
                <a:ext cx="8496944" cy="6120680"/>
              </a:xfrm>
              <a:blipFill rotWithShape="1">
                <a:blip r:embed="rId2"/>
                <a:stretch>
                  <a:fillRect l="-717" t="-1494" r="-646"/>
                </a:stretch>
              </a:blipFill>
            </p:spPr>
            <p:txBody>
              <a:bodyPr/>
              <a:lstStyle/>
              <a:p>
                <a:r>
                  <a:rPr lang="es-ES">
                    <a:noFill/>
                  </a:rPr>
                  <a:t> </a:t>
                </a:r>
              </a:p>
            </p:txBody>
          </p:sp>
        </mc:Fallback>
      </mc:AlternateContent>
      <p:sp>
        <p:nvSpPr>
          <p:cNvPr id="5" name="Título 1">
            <a:extLst>
              <a:ext uri="{FF2B5EF4-FFF2-40B4-BE49-F238E27FC236}">
                <a16:creationId xmlns:a16="http://schemas.microsoft.com/office/drawing/2014/main" id="{5D38356E-C424-4E23-849D-789CB849615B}"/>
              </a:ext>
            </a:extLst>
          </p:cNvPr>
          <p:cNvSpPr>
            <a:spLocks noGrp="1"/>
          </p:cNvSpPr>
          <p:nvPr>
            <p:ph type="title"/>
          </p:nvPr>
        </p:nvSpPr>
        <p:spPr>
          <a:xfrm>
            <a:off x="950237" y="5489848"/>
            <a:ext cx="8181527" cy="1368152"/>
          </a:xfrm>
        </p:spPr>
        <p:txBody>
          <a:bodyPr/>
          <a:lstStyle/>
          <a:p>
            <a:pPr marL="0" indent="0">
              <a:buNone/>
            </a:pPr>
            <a:r>
              <a:rPr lang="es-AR" sz="4400" dirty="0" smtClean="0"/>
              <a:t>Ejemplo. </a:t>
            </a:r>
            <a:br>
              <a:rPr lang="es-AR" sz="4400" dirty="0" smtClean="0"/>
            </a:br>
            <a:r>
              <a:rPr lang="es-AR" sz="4400" dirty="0" smtClean="0"/>
              <a:t>Hipótesis sobre una Media</a:t>
            </a:r>
            <a:endParaRPr lang="es-AR" sz="4400" dirty="0"/>
          </a:p>
        </p:txBody>
      </p:sp>
    </p:spTree>
    <p:extLst>
      <p:ext uri="{BB962C8B-B14F-4D97-AF65-F5344CB8AC3E}">
        <p14:creationId xmlns:p14="http://schemas.microsoft.com/office/powerpoint/2010/main" val="62415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E65DAD3B-96CC-400E-AE3F-127E92790E1E}"/>
                  </a:ext>
                </a:extLst>
              </p:cNvPr>
              <p:cNvSpPr>
                <a:spLocks noGrp="1"/>
              </p:cNvSpPr>
              <p:nvPr>
                <p:ph sz="quarter" idx="13"/>
              </p:nvPr>
            </p:nvSpPr>
            <p:spPr>
              <a:xfrm>
                <a:off x="395536" y="332656"/>
                <a:ext cx="8352928" cy="5400600"/>
              </a:xfrm>
            </p:spPr>
            <p:txBody>
              <a:bodyPr>
                <a:normAutofit/>
              </a:bodyPr>
              <a:lstStyle/>
              <a:p>
                <a:pPr marL="0" lvl="0" indent="0" algn="just">
                  <a:spcBef>
                    <a:spcPts val="1200"/>
                  </a:spcBef>
                  <a:spcAft>
                    <a:spcPts val="0"/>
                  </a:spcAft>
                  <a:buClrTx/>
                  <a:buNone/>
                </a:pPr>
                <a:r>
                  <a:rPr lang="es-ES" altLang="es-ES" dirty="0" smtClean="0"/>
                  <a:t>	</a:t>
                </a:r>
                <a:r>
                  <a:rPr lang="es-ES" altLang="es-ES" sz="1800" dirty="0">
                    <a:solidFill>
                      <a:prstClr val="black">
                        <a:lumMod val="75000"/>
                        <a:lumOff val="25000"/>
                      </a:prstClr>
                    </a:solidFill>
                  </a:rPr>
                  <a:t>¿Qué </a:t>
                </a:r>
                <a:r>
                  <a:rPr lang="es-ES" altLang="es-ES" sz="1800" dirty="0" smtClean="0">
                    <a:solidFill>
                      <a:prstClr val="black">
                        <a:lumMod val="75000"/>
                        <a:lumOff val="25000"/>
                      </a:prstClr>
                    </a:solidFill>
                  </a:rPr>
                  <a:t>sería “mucho </a:t>
                </a:r>
                <a:r>
                  <a:rPr lang="es-ES" altLang="es-ES" sz="1800" dirty="0">
                    <a:solidFill>
                      <a:prstClr val="black">
                        <a:lumMod val="75000"/>
                        <a:lumOff val="25000"/>
                      </a:prstClr>
                    </a:solidFill>
                  </a:rPr>
                  <a:t>mayor que 50”? Respuesta: Valores de </a:t>
                </a:r>
                <a14:m>
                  <m:oMath xmlns:m="http://schemas.openxmlformats.org/officeDocument/2006/math">
                    <m:acc>
                      <m:accPr>
                        <m:chr m:val="̅"/>
                        <m:ctrlPr>
                          <a:rPr lang="es-ES" altLang="es-ES" sz="1800" i="1">
                            <a:solidFill>
                              <a:prstClr val="black">
                                <a:lumMod val="75000"/>
                                <a:lumOff val="25000"/>
                              </a:prstClr>
                            </a:solidFill>
                            <a:latin typeface="Cambria Math" panose="02040503050406030204" pitchFamily="18" charset="0"/>
                          </a:rPr>
                        </m:ctrlPr>
                      </m:accPr>
                      <m:e>
                        <m:r>
                          <a:rPr lang="es-ES" altLang="es-ES" sz="1800" i="1">
                            <a:solidFill>
                              <a:prstClr val="black">
                                <a:lumMod val="75000"/>
                                <a:lumOff val="25000"/>
                              </a:prstClr>
                            </a:solidFill>
                            <a:latin typeface="Cambria Math"/>
                          </a:rPr>
                          <m:t>𝑋</m:t>
                        </m:r>
                      </m:e>
                    </m:acc>
                  </m:oMath>
                </a14:m>
                <a:r>
                  <a:rPr lang="es-ES" altLang="es-ES" sz="1800" dirty="0">
                    <a:solidFill>
                      <a:prstClr val="black">
                        <a:lumMod val="75000"/>
                        <a:lumOff val="25000"/>
                      </a:prstClr>
                    </a:solidFill>
                  </a:rPr>
                  <a:t> “improbablemente” mayores que </a:t>
                </a:r>
                <a:r>
                  <a:rPr lang="es-ES" altLang="es-ES" sz="1800" dirty="0" smtClean="0">
                    <a:solidFill>
                      <a:prstClr val="black">
                        <a:lumMod val="75000"/>
                        <a:lumOff val="25000"/>
                      </a:prstClr>
                    </a:solidFill>
                  </a:rPr>
                  <a:t>50 (porque estima a </a:t>
                </a:r>
                <a:r>
                  <a:rPr lang="es-ES" altLang="es-ES" sz="1800" i="1" dirty="0">
                    <a:solidFill>
                      <a:prstClr val="black">
                        <a:lumMod val="75000"/>
                        <a:lumOff val="25000"/>
                      </a:prstClr>
                    </a:solidFill>
                    <a:latin typeface="Symbol" panose="05050102010706020507" pitchFamily="18" charset="2"/>
                  </a:rPr>
                  <a:t>m</a:t>
                </a:r>
                <a:r>
                  <a:rPr lang="es-ES" altLang="es-ES" sz="1800" dirty="0">
                    <a:solidFill>
                      <a:prstClr val="black">
                        <a:lumMod val="75000"/>
                        <a:lumOff val="25000"/>
                      </a:prstClr>
                    </a:solidFill>
                  </a:rPr>
                  <a:t> </a:t>
                </a:r>
                <a:r>
                  <a:rPr lang="es-ES" altLang="es-ES" sz="1800" dirty="0" smtClean="0">
                    <a:solidFill>
                      <a:prstClr val="black">
                        <a:lumMod val="75000"/>
                        <a:lumOff val="25000"/>
                      </a:prstClr>
                    </a:solidFill>
                  </a:rPr>
                  <a:t>que bajo H</a:t>
                </a:r>
                <a:r>
                  <a:rPr lang="es-ES" altLang="es-ES" sz="1800" baseline="-25000" dirty="0" smtClean="0">
                    <a:solidFill>
                      <a:prstClr val="black">
                        <a:lumMod val="75000"/>
                        <a:lumOff val="25000"/>
                      </a:prstClr>
                    </a:solidFill>
                  </a:rPr>
                  <a:t>0</a:t>
                </a:r>
                <a:r>
                  <a:rPr lang="es-ES" altLang="es-ES" sz="1800" dirty="0" smtClean="0">
                    <a:solidFill>
                      <a:prstClr val="black">
                        <a:lumMod val="75000"/>
                        <a:lumOff val="25000"/>
                      </a:prstClr>
                    </a:solidFill>
                  </a:rPr>
                  <a:t> es 50).</a:t>
                </a:r>
                <a:endParaRPr lang="es-ES" altLang="es-ES" sz="1800" dirty="0">
                  <a:solidFill>
                    <a:prstClr val="black">
                      <a:lumMod val="75000"/>
                      <a:lumOff val="25000"/>
                    </a:prstClr>
                  </a:solidFill>
                </a:endParaRPr>
              </a:p>
              <a:p>
                <a:pPr marL="0" lvl="0" indent="0" algn="just">
                  <a:spcBef>
                    <a:spcPts val="1200"/>
                  </a:spcBef>
                  <a:spcAft>
                    <a:spcPts val="0"/>
                  </a:spcAft>
                  <a:buClrTx/>
                  <a:buNone/>
                </a:pPr>
                <a:r>
                  <a:rPr lang="es-ES" altLang="es-ES" sz="1800" dirty="0">
                    <a:solidFill>
                      <a:prstClr val="black">
                        <a:lumMod val="75000"/>
                        <a:lumOff val="25000"/>
                      </a:prstClr>
                    </a:solidFill>
                  </a:rPr>
                  <a:t>	¿A qué llamamos “improbable”? El investigador fija ese valor de baja probabilidad. Luego discutiremos eso; por el momento, para fijar ideas pensemos en 0,05.</a:t>
                </a:r>
              </a:p>
              <a:p>
                <a:pPr marL="0" lvl="0" indent="0" algn="just">
                  <a:spcBef>
                    <a:spcPts val="1200"/>
                  </a:spcBef>
                  <a:spcAft>
                    <a:spcPts val="0"/>
                  </a:spcAft>
                  <a:buClrTx/>
                  <a:buNone/>
                </a:pPr>
                <a:r>
                  <a:rPr lang="es-ES" altLang="es-ES" sz="1800" dirty="0">
                    <a:solidFill>
                      <a:prstClr val="black">
                        <a:lumMod val="75000"/>
                        <a:lumOff val="25000"/>
                      </a:prstClr>
                    </a:solidFill>
                  </a:rPr>
                  <a:t>	¿Cómo podemos saber qué valores de </a:t>
                </a:r>
                <a14:m>
                  <m:oMath xmlns:m="http://schemas.openxmlformats.org/officeDocument/2006/math">
                    <m:acc>
                      <m:accPr>
                        <m:chr m:val="̅"/>
                        <m:ctrlPr>
                          <a:rPr lang="es-ES" altLang="es-ES" sz="1800" i="1">
                            <a:solidFill>
                              <a:prstClr val="black">
                                <a:lumMod val="75000"/>
                                <a:lumOff val="25000"/>
                              </a:prstClr>
                            </a:solidFill>
                            <a:latin typeface="Cambria Math" panose="02040503050406030204" pitchFamily="18" charset="0"/>
                          </a:rPr>
                        </m:ctrlPr>
                      </m:accPr>
                      <m:e>
                        <m:r>
                          <a:rPr lang="es-ES" altLang="es-ES" sz="1800" i="1">
                            <a:solidFill>
                              <a:prstClr val="black">
                                <a:lumMod val="75000"/>
                                <a:lumOff val="25000"/>
                              </a:prstClr>
                            </a:solidFill>
                            <a:latin typeface="Cambria Math"/>
                          </a:rPr>
                          <m:t>𝑋</m:t>
                        </m:r>
                      </m:e>
                    </m:acc>
                  </m:oMath>
                </a14:m>
                <a:r>
                  <a:rPr lang="es-ES" altLang="es-ES" sz="1800" dirty="0">
                    <a:solidFill>
                      <a:prstClr val="black">
                        <a:lumMod val="75000"/>
                        <a:lumOff val="25000"/>
                      </a:prstClr>
                    </a:solidFill>
                  </a:rPr>
                  <a:t> mayores a 50 tienen probabilidad 0,05 de ocurrir si fuera cierto que </a:t>
                </a:r>
                <a:r>
                  <a:rPr lang="es-ES" altLang="es-ES" sz="1800" i="1" dirty="0">
                    <a:solidFill>
                      <a:prstClr val="black">
                        <a:lumMod val="75000"/>
                        <a:lumOff val="25000"/>
                      </a:prstClr>
                    </a:solidFill>
                    <a:latin typeface="Symbol" panose="05050102010706020507" pitchFamily="18" charset="2"/>
                  </a:rPr>
                  <a:t>m</a:t>
                </a:r>
                <a:r>
                  <a:rPr lang="es-ES" altLang="es-ES" sz="1800" dirty="0">
                    <a:solidFill>
                      <a:prstClr val="black">
                        <a:lumMod val="75000"/>
                        <a:lumOff val="25000"/>
                      </a:prstClr>
                    </a:solidFill>
                  </a:rPr>
                  <a:t> = 50</a:t>
                </a:r>
                <a:r>
                  <a:rPr lang="es-ES" altLang="es-ES" sz="1800" dirty="0" smtClean="0">
                    <a:solidFill>
                      <a:prstClr val="black">
                        <a:lumMod val="75000"/>
                        <a:lumOff val="25000"/>
                      </a:prstClr>
                    </a:solidFill>
                  </a:rPr>
                  <a:t>?</a:t>
                </a:r>
              </a:p>
              <a:p>
                <a:pPr marL="0" lvl="0" indent="0" algn="just">
                  <a:spcBef>
                    <a:spcPts val="1200"/>
                  </a:spcBef>
                  <a:spcAft>
                    <a:spcPts val="0"/>
                  </a:spcAft>
                  <a:buClrTx/>
                  <a:buNone/>
                </a:pPr>
                <a:r>
                  <a:rPr lang="es-ES" altLang="es-ES" sz="1800" dirty="0">
                    <a:solidFill>
                      <a:prstClr val="black">
                        <a:lumMod val="75000"/>
                        <a:lumOff val="25000"/>
                      </a:prstClr>
                    </a:solidFill>
                  </a:rPr>
                  <a:t>	</a:t>
                </a:r>
                <a:r>
                  <a:rPr lang="es-ES" altLang="es-ES" sz="1800" dirty="0" smtClean="0">
                    <a:solidFill>
                      <a:prstClr val="black">
                        <a:lumMod val="75000"/>
                        <a:lumOff val="25000"/>
                      </a:prstClr>
                    </a:solidFill>
                  </a:rPr>
                  <a:t>Justamente para eso necesitamos conocer la distribución de probabilidades de la media </a:t>
                </a:r>
                <a:r>
                  <a:rPr lang="es-ES" altLang="es-ES" sz="1800" dirty="0" err="1" smtClean="0">
                    <a:solidFill>
                      <a:prstClr val="black">
                        <a:lumMod val="75000"/>
                        <a:lumOff val="25000"/>
                      </a:prstClr>
                    </a:solidFill>
                  </a:rPr>
                  <a:t>muestral</a:t>
                </a:r>
                <a:r>
                  <a:rPr lang="es-ES" altLang="es-ES" sz="1800" dirty="0" smtClean="0">
                    <a:solidFill>
                      <a:prstClr val="black">
                        <a:lumMod val="75000"/>
                        <a:lumOff val="25000"/>
                      </a:prstClr>
                    </a:solidFill>
                  </a:rPr>
                  <a:t> como estadístico. Para ello hemos visto en la unidad anterior que, por el Teorema Central del Límite, podemos conocer que </a:t>
                </a:r>
                <a14:m>
                  <m:oMath xmlns:m="http://schemas.openxmlformats.org/officeDocument/2006/math">
                    <m:acc>
                      <m:accPr>
                        <m:chr m:val="̅"/>
                        <m:ctrlPr>
                          <a:rPr lang="es-ES" altLang="es-ES" sz="1800" i="1">
                            <a:solidFill>
                              <a:prstClr val="black">
                                <a:lumMod val="75000"/>
                                <a:lumOff val="25000"/>
                              </a:prstClr>
                            </a:solidFill>
                            <a:latin typeface="Cambria Math" panose="02040503050406030204" pitchFamily="18" charset="0"/>
                          </a:rPr>
                        </m:ctrlPr>
                      </m:accPr>
                      <m:e>
                        <m:r>
                          <a:rPr lang="es-ES" altLang="es-ES" sz="1800" i="1">
                            <a:solidFill>
                              <a:prstClr val="black">
                                <a:lumMod val="75000"/>
                                <a:lumOff val="25000"/>
                              </a:prstClr>
                            </a:solidFill>
                            <a:latin typeface="Cambria Math"/>
                          </a:rPr>
                          <m:t>𝑋</m:t>
                        </m:r>
                      </m:e>
                    </m:acc>
                  </m:oMath>
                </a14:m>
                <a:r>
                  <a:rPr lang="es-ES" altLang="es-ES" sz="1800" dirty="0">
                    <a:solidFill>
                      <a:prstClr val="black">
                        <a:lumMod val="75000"/>
                        <a:lumOff val="25000"/>
                      </a:prstClr>
                    </a:solidFill>
                  </a:rPr>
                  <a:t> </a:t>
                </a:r>
                <a:r>
                  <a:rPr lang="es-ES" altLang="es-ES" sz="1800" dirty="0" smtClean="0">
                    <a:solidFill>
                      <a:prstClr val="black">
                        <a:lumMod val="75000"/>
                        <a:lumOff val="25000"/>
                      </a:prstClr>
                    </a:solidFill>
                  </a:rPr>
                  <a:t>tiene distribución aproximadamente normal en torno a su media. Recordemos:			</a:t>
                </a:r>
                <a14:m>
                  <m:oMath xmlns:m="http://schemas.openxmlformats.org/officeDocument/2006/math">
                    <m:acc>
                      <m:accPr>
                        <m:chr m:val="̅"/>
                        <m:ctrlPr>
                          <a:rPr lang="es-ES" altLang="es-ES" sz="1800" b="0" i="1" smtClean="0">
                            <a:solidFill>
                              <a:prstClr val="black">
                                <a:lumMod val="75000"/>
                                <a:lumOff val="25000"/>
                              </a:prstClr>
                            </a:solidFill>
                            <a:latin typeface="Cambria Math" panose="02040503050406030204" pitchFamily="18" charset="0"/>
                            <a:ea typeface="Cambria Math"/>
                          </a:rPr>
                        </m:ctrlPr>
                      </m:accPr>
                      <m:e>
                        <m:r>
                          <a:rPr lang="es-ES" altLang="es-ES" sz="1800" b="0" i="1" smtClean="0">
                            <a:solidFill>
                              <a:prstClr val="black">
                                <a:lumMod val="75000"/>
                                <a:lumOff val="25000"/>
                              </a:prstClr>
                            </a:solidFill>
                            <a:latin typeface="Cambria Math"/>
                            <a:ea typeface="Cambria Math"/>
                          </a:rPr>
                          <m:t>𝑋</m:t>
                        </m:r>
                      </m:e>
                    </m:acc>
                    <m:r>
                      <a:rPr lang="es-ES" altLang="es-ES" sz="1800" b="0" i="1" smtClean="0">
                        <a:solidFill>
                          <a:prstClr val="black">
                            <a:lumMod val="75000"/>
                            <a:lumOff val="25000"/>
                          </a:prstClr>
                        </a:solidFill>
                        <a:latin typeface="Cambria Math"/>
                        <a:ea typeface="Cambria Math"/>
                      </a:rPr>
                      <m:t>≈</m:t>
                    </m:r>
                    <m:r>
                      <a:rPr lang="es-ES" altLang="es-ES" sz="1800" b="0" i="1" smtClean="0">
                        <a:solidFill>
                          <a:prstClr val="black">
                            <a:lumMod val="75000"/>
                            <a:lumOff val="25000"/>
                          </a:prstClr>
                        </a:solidFill>
                        <a:latin typeface="Cambria Math"/>
                        <a:ea typeface="Cambria Math"/>
                      </a:rPr>
                      <m:t>𝑁</m:t>
                    </m:r>
                    <m:r>
                      <a:rPr lang="es-ES" altLang="es-ES" sz="1800" b="0" i="1" smtClean="0">
                        <a:solidFill>
                          <a:prstClr val="black">
                            <a:lumMod val="75000"/>
                            <a:lumOff val="25000"/>
                          </a:prstClr>
                        </a:solidFill>
                        <a:latin typeface="Cambria Math"/>
                        <a:ea typeface="Cambria Math"/>
                      </a:rPr>
                      <m:t>(</m:t>
                    </m:r>
                    <m:r>
                      <a:rPr lang="es-ES" altLang="es-ES" sz="1800" b="0" i="1" smtClean="0">
                        <a:solidFill>
                          <a:prstClr val="black">
                            <a:lumMod val="75000"/>
                            <a:lumOff val="25000"/>
                          </a:prstClr>
                        </a:solidFill>
                        <a:latin typeface="Cambria Math"/>
                        <a:ea typeface="Cambria Math"/>
                      </a:rPr>
                      <m:t>𝜇</m:t>
                    </m:r>
                    <m:r>
                      <a:rPr lang="es-ES" altLang="es-ES" sz="1800" b="0" i="1" smtClean="0">
                        <a:solidFill>
                          <a:prstClr val="black">
                            <a:lumMod val="75000"/>
                            <a:lumOff val="25000"/>
                          </a:prstClr>
                        </a:solidFill>
                        <a:latin typeface="Cambria Math"/>
                        <a:ea typeface="Cambria Math"/>
                      </a:rPr>
                      <m:t>,</m:t>
                    </m:r>
                    <m:f>
                      <m:fPr>
                        <m:ctrlPr>
                          <a:rPr lang="es-ES" altLang="es-ES" sz="1800" b="0" i="1" smtClean="0">
                            <a:solidFill>
                              <a:prstClr val="black">
                                <a:lumMod val="75000"/>
                                <a:lumOff val="25000"/>
                              </a:prstClr>
                            </a:solidFill>
                            <a:latin typeface="Cambria Math" panose="02040503050406030204" pitchFamily="18" charset="0"/>
                            <a:ea typeface="Cambria Math"/>
                          </a:rPr>
                        </m:ctrlPr>
                      </m:fPr>
                      <m:num>
                        <m:r>
                          <a:rPr lang="es-ES" altLang="es-ES" sz="1800" b="0" i="1" smtClean="0">
                            <a:solidFill>
                              <a:prstClr val="black">
                                <a:lumMod val="75000"/>
                                <a:lumOff val="25000"/>
                              </a:prstClr>
                            </a:solidFill>
                            <a:latin typeface="Cambria Math"/>
                            <a:ea typeface="Cambria Math"/>
                          </a:rPr>
                          <m:t>𝜎</m:t>
                        </m:r>
                      </m:num>
                      <m:den>
                        <m:rad>
                          <m:radPr>
                            <m:degHide m:val="on"/>
                            <m:ctrlPr>
                              <a:rPr lang="es-ES" altLang="es-ES" sz="1800" b="0" i="1" smtClean="0">
                                <a:solidFill>
                                  <a:prstClr val="black">
                                    <a:lumMod val="75000"/>
                                    <a:lumOff val="25000"/>
                                  </a:prstClr>
                                </a:solidFill>
                                <a:latin typeface="Cambria Math" panose="02040503050406030204" pitchFamily="18" charset="0"/>
                                <a:ea typeface="Cambria Math"/>
                              </a:rPr>
                            </m:ctrlPr>
                          </m:radPr>
                          <m:deg/>
                          <m:e>
                            <m:r>
                              <a:rPr lang="es-ES" altLang="es-ES" sz="1800" b="0" i="1" smtClean="0">
                                <a:solidFill>
                                  <a:prstClr val="black">
                                    <a:lumMod val="75000"/>
                                    <a:lumOff val="25000"/>
                                  </a:prstClr>
                                </a:solidFill>
                                <a:latin typeface="Cambria Math"/>
                                <a:ea typeface="Cambria Math"/>
                              </a:rPr>
                              <m:t>𝑛</m:t>
                            </m:r>
                          </m:e>
                        </m:rad>
                      </m:den>
                    </m:f>
                  </m:oMath>
                </a14:m>
                <a:r>
                  <a:rPr lang="es-ES" altLang="es-ES" sz="1800" dirty="0" smtClean="0">
                    <a:solidFill>
                      <a:prstClr val="black">
                        <a:lumMod val="75000"/>
                        <a:lumOff val="25000"/>
                      </a:prstClr>
                    </a:solidFill>
                  </a:rPr>
                  <a:t>)</a:t>
                </a:r>
                <a:endParaRPr lang="es-ES" altLang="es-ES" sz="1800" dirty="0">
                  <a:solidFill>
                    <a:prstClr val="black">
                      <a:lumMod val="75000"/>
                      <a:lumOff val="25000"/>
                    </a:prstClr>
                  </a:solidFill>
                </a:endParaRPr>
              </a:p>
              <a:p>
                <a:pPr marL="0" indent="0" algn="just">
                  <a:spcBef>
                    <a:spcPts val="1200"/>
                  </a:spcBef>
                  <a:spcAft>
                    <a:spcPts val="0"/>
                  </a:spcAft>
                  <a:buClrTx/>
                  <a:buNone/>
                </a:pPr>
                <a:r>
                  <a:rPr lang="es-ES" altLang="es-ES" sz="1800" dirty="0" smtClean="0"/>
                  <a:t>	En este ejemplo </a:t>
                </a:r>
                <a:r>
                  <a:rPr lang="es-ES" altLang="es-ES" sz="1800" i="1" dirty="0">
                    <a:solidFill>
                      <a:prstClr val="black">
                        <a:lumMod val="75000"/>
                        <a:lumOff val="25000"/>
                      </a:prstClr>
                    </a:solidFill>
                    <a:latin typeface="Symbol" panose="05050102010706020507" pitchFamily="18" charset="2"/>
                  </a:rPr>
                  <a:t>m</a:t>
                </a:r>
                <a:r>
                  <a:rPr lang="es-ES" altLang="es-ES" sz="1800" dirty="0" smtClean="0"/>
                  <a:t>, bajo H</a:t>
                </a:r>
                <a:r>
                  <a:rPr lang="es-ES" altLang="es-ES" sz="1800" baseline="-25000" dirty="0" smtClean="0"/>
                  <a:t>0</a:t>
                </a:r>
                <a:r>
                  <a:rPr lang="es-ES" altLang="es-ES" sz="1800" dirty="0" smtClean="0"/>
                  <a:t> es 50, el tamaño de muestra 64 y se informa que </a:t>
                </a:r>
                <a:r>
                  <a:rPr lang="es-ES" altLang="es-ES" sz="1800" i="1" dirty="0" smtClean="0">
                    <a:sym typeface="Symbol"/>
                  </a:rPr>
                  <a:t> </a:t>
                </a:r>
                <a:r>
                  <a:rPr lang="es-ES" altLang="es-ES" sz="1800" dirty="0" smtClean="0"/>
                  <a:t>= 10, luego </a:t>
                </a:r>
                <a:endParaRPr lang="es-ES" altLang="es-ES" sz="1800" dirty="0"/>
              </a:p>
              <a:p>
                <a:pPr marL="0" lvl="0" indent="0" algn="ctr">
                  <a:spcBef>
                    <a:spcPts val="1200"/>
                  </a:spcBef>
                  <a:spcAft>
                    <a:spcPts val="0"/>
                  </a:spcAft>
                  <a:buClrTx/>
                  <a:buNone/>
                </a:pPr>
                <a14:m>
                  <m:oMath xmlns:m="http://schemas.openxmlformats.org/officeDocument/2006/math">
                    <m:acc>
                      <m:accPr>
                        <m:chr m:val="̅"/>
                        <m:ctrlPr>
                          <a:rPr lang="es-ES" altLang="es-ES" sz="1800" i="1">
                            <a:solidFill>
                              <a:prstClr val="black">
                                <a:lumMod val="75000"/>
                                <a:lumOff val="25000"/>
                              </a:prstClr>
                            </a:solidFill>
                            <a:latin typeface="Cambria Math" panose="02040503050406030204" pitchFamily="18" charset="0"/>
                            <a:ea typeface="Cambria Math"/>
                          </a:rPr>
                        </m:ctrlPr>
                      </m:accPr>
                      <m:e>
                        <m:r>
                          <a:rPr lang="es-ES" altLang="es-ES" sz="1800" i="1">
                            <a:solidFill>
                              <a:prstClr val="black">
                                <a:lumMod val="75000"/>
                                <a:lumOff val="25000"/>
                              </a:prstClr>
                            </a:solidFill>
                            <a:latin typeface="Cambria Math"/>
                            <a:ea typeface="Cambria Math"/>
                          </a:rPr>
                          <m:t>𝑋</m:t>
                        </m:r>
                      </m:e>
                    </m:acc>
                    <m:r>
                      <a:rPr lang="es-ES" altLang="es-ES" sz="1800" i="1">
                        <a:solidFill>
                          <a:prstClr val="black">
                            <a:lumMod val="75000"/>
                            <a:lumOff val="25000"/>
                          </a:prstClr>
                        </a:solidFill>
                        <a:latin typeface="Cambria Math"/>
                        <a:ea typeface="Cambria Math"/>
                      </a:rPr>
                      <m:t>≈</m:t>
                    </m:r>
                    <m:r>
                      <a:rPr lang="es-ES" altLang="es-ES" sz="1800" i="1">
                        <a:solidFill>
                          <a:prstClr val="black">
                            <a:lumMod val="75000"/>
                            <a:lumOff val="25000"/>
                          </a:prstClr>
                        </a:solidFill>
                        <a:latin typeface="Cambria Math"/>
                        <a:ea typeface="Cambria Math"/>
                      </a:rPr>
                      <m:t>𝑁</m:t>
                    </m:r>
                    <m:r>
                      <a:rPr lang="es-ES" altLang="es-ES" sz="1800" i="1">
                        <a:solidFill>
                          <a:prstClr val="black">
                            <a:lumMod val="75000"/>
                            <a:lumOff val="25000"/>
                          </a:prstClr>
                        </a:solidFill>
                        <a:latin typeface="Cambria Math"/>
                        <a:ea typeface="Cambria Math"/>
                      </a:rPr>
                      <m:t>(50,</m:t>
                    </m:r>
                    <m:f>
                      <m:fPr>
                        <m:ctrlPr>
                          <a:rPr lang="es-ES" altLang="es-ES" sz="1800" i="1">
                            <a:solidFill>
                              <a:prstClr val="black">
                                <a:lumMod val="75000"/>
                                <a:lumOff val="25000"/>
                              </a:prstClr>
                            </a:solidFill>
                            <a:latin typeface="Cambria Math" panose="02040503050406030204" pitchFamily="18" charset="0"/>
                            <a:ea typeface="Cambria Math"/>
                          </a:rPr>
                        </m:ctrlPr>
                      </m:fPr>
                      <m:num>
                        <m:r>
                          <a:rPr lang="es-ES" altLang="es-ES" sz="1800" b="0" i="1" smtClean="0">
                            <a:solidFill>
                              <a:prstClr val="black">
                                <a:lumMod val="75000"/>
                                <a:lumOff val="25000"/>
                              </a:prstClr>
                            </a:solidFill>
                            <a:latin typeface="Cambria Math"/>
                            <a:ea typeface="Cambria Math"/>
                          </a:rPr>
                          <m:t>10</m:t>
                        </m:r>
                      </m:num>
                      <m:den>
                        <m:rad>
                          <m:radPr>
                            <m:degHide m:val="on"/>
                            <m:ctrlPr>
                              <a:rPr lang="es-ES" altLang="es-ES" sz="1800" i="1">
                                <a:solidFill>
                                  <a:prstClr val="black">
                                    <a:lumMod val="75000"/>
                                    <a:lumOff val="25000"/>
                                  </a:prstClr>
                                </a:solidFill>
                                <a:latin typeface="Cambria Math" panose="02040503050406030204" pitchFamily="18" charset="0"/>
                                <a:ea typeface="Cambria Math"/>
                              </a:rPr>
                            </m:ctrlPr>
                          </m:radPr>
                          <m:deg/>
                          <m:e>
                            <m:r>
                              <a:rPr lang="es-ES" altLang="es-ES" sz="1800" b="0" i="1" smtClean="0">
                                <a:solidFill>
                                  <a:prstClr val="black">
                                    <a:lumMod val="75000"/>
                                    <a:lumOff val="25000"/>
                                  </a:prstClr>
                                </a:solidFill>
                                <a:latin typeface="Cambria Math"/>
                                <a:ea typeface="Cambria Math"/>
                              </a:rPr>
                              <m:t>64</m:t>
                            </m:r>
                          </m:e>
                        </m:rad>
                      </m:den>
                    </m:f>
                  </m:oMath>
                </a14:m>
                <a:r>
                  <a:rPr lang="es-ES" altLang="es-ES" sz="1800" dirty="0">
                    <a:solidFill>
                      <a:prstClr val="black">
                        <a:lumMod val="75000"/>
                        <a:lumOff val="25000"/>
                      </a:prstClr>
                    </a:solidFill>
                  </a:rPr>
                  <a:t>)</a:t>
                </a:r>
                <a:r>
                  <a:rPr lang="es-ES" altLang="es-ES" sz="1800" dirty="0" smtClean="0">
                    <a:solidFill>
                      <a:prstClr val="black">
                        <a:lumMod val="75000"/>
                        <a:lumOff val="25000"/>
                      </a:prstClr>
                    </a:solidFill>
                  </a:rPr>
                  <a:t> bajo H</a:t>
                </a:r>
                <a:r>
                  <a:rPr lang="es-ES" altLang="es-ES" sz="1800" baseline="-25000" dirty="0" smtClean="0">
                    <a:solidFill>
                      <a:prstClr val="black">
                        <a:lumMod val="75000"/>
                        <a:lumOff val="25000"/>
                      </a:prstClr>
                    </a:solidFill>
                  </a:rPr>
                  <a:t>0</a:t>
                </a:r>
                <a:endParaRPr lang="es-ES" altLang="es-ES" sz="1800" baseline="-25000" dirty="0">
                  <a:solidFill>
                    <a:prstClr val="black">
                      <a:lumMod val="75000"/>
                      <a:lumOff val="25000"/>
                    </a:prstClr>
                  </a:solidFill>
                </a:endParaRPr>
              </a:p>
              <a:p>
                <a:pPr marL="0" indent="0" algn="just">
                  <a:spcBef>
                    <a:spcPct val="0"/>
                  </a:spcBef>
                  <a:spcAft>
                    <a:spcPts val="0"/>
                  </a:spcAft>
                  <a:buClrTx/>
                  <a:buNone/>
                </a:pPr>
                <a:endParaRPr lang="es-ES" altLang="es-ES" dirty="0"/>
              </a:p>
              <a:p>
                <a:pPr marL="0" indent="0" algn="just">
                  <a:spcBef>
                    <a:spcPct val="0"/>
                  </a:spcBef>
                  <a:spcAft>
                    <a:spcPts val="0"/>
                  </a:spcAft>
                  <a:buClrTx/>
                  <a:buNone/>
                </a:pPr>
                <a:endParaRPr lang="es-AR" dirty="0"/>
              </a:p>
            </p:txBody>
          </p:sp>
        </mc:Choice>
        <mc:Fallback xmlns="">
          <p:sp>
            <p:nvSpPr>
              <p:cNvPr id="3" name="Marcador de contenido 2">
                <a:extLst>
                  <a:ext uri="{FF2B5EF4-FFF2-40B4-BE49-F238E27FC236}">
                    <a16:creationId xmlns:a16="http://schemas.microsoft.com/office/drawing/2014/main" id="{E65DAD3B-96CC-400E-AE3F-127E92790E1E}"/>
                  </a:ext>
                </a:extLst>
              </p:cNvPr>
              <p:cNvSpPr>
                <a:spLocks noGrp="1" noRot="1" noChangeAspect="1" noMove="1" noResize="1" noEditPoints="1" noAdjustHandles="1" noChangeArrowheads="1" noChangeShapeType="1" noTextEdit="1"/>
              </p:cNvSpPr>
              <p:nvPr>
                <p:ph sz="quarter" idx="13"/>
              </p:nvPr>
            </p:nvSpPr>
            <p:spPr>
              <a:xfrm>
                <a:off x="395536" y="332656"/>
                <a:ext cx="8352928" cy="5400600"/>
              </a:xfrm>
              <a:blipFill>
                <a:blip r:embed="rId2"/>
                <a:stretch>
                  <a:fillRect l="-657" r="-2920"/>
                </a:stretch>
              </a:blipFill>
            </p:spPr>
            <p:txBody>
              <a:bodyPr/>
              <a:lstStyle/>
              <a:p>
                <a:r>
                  <a:rPr lang="es-ES">
                    <a:noFill/>
                  </a:rPr>
                  <a:t> </a:t>
                </a:r>
              </a:p>
            </p:txBody>
          </p:sp>
        </mc:Fallback>
      </mc:AlternateContent>
      <p:sp>
        <p:nvSpPr>
          <p:cNvPr id="6" name="Título 1">
            <a:extLst>
              <a:ext uri="{FF2B5EF4-FFF2-40B4-BE49-F238E27FC236}">
                <a16:creationId xmlns:a16="http://schemas.microsoft.com/office/drawing/2014/main" id="{5D38356E-C424-4E23-849D-789CB849615B}"/>
              </a:ext>
            </a:extLst>
          </p:cNvPr>
          <p:cNvSpPr>
            <a:spLocks noGrp="1"/>
          </p:cNvSpPr>
          <p:nvPr>
            <p:ph type="title"/>
          </p:nvPr>
        </p:nvSpPr>
        <p:spPr>
          <a:xfrm>
            <a:off x="827584" y="5373216"/>
            <a:ext cx="8181527" cy="1368152"/>
          </a:xfrm>
        </p:spPr>
        <p:txBody>
          <a:bodyPr/>
          <a:lstStyle/>
          <a:p>
            <a:pPr marL="0" indent="0">
              <a:buNone/>
            </a:pPr>
            <a:r>
              <a:rPr lang="es-AR" sz="4400" dirty="0" smtClean="0"/>
              <a:t>Ejemplo. </a:t>
            </a:r>
            <a:br>
              <a:rPr lang="es-AR" sz="4400" dirty="0" smtClean="0"/>
            </a:br>
            <a:r>
              <a:rPr lang="es-AR" sz="4400" dirty="0" smtClean="0"/>
              <a:t>Hipótesis sobre una Media</a:t>
            </a:r>
            <a:endParaRPr lang="es-AR" sz="4400" dirty="0"/>
          </a:p>
        </p:txBody>
      </p:sp>
    </p:spTree>
    <p:extLst>
      <p:ext uri="{BB962C8B-B14F-4D97-AF65-F5344CB8AC3E}">
        <p14:creationId xmlns:p14="http://schemas.microsoft.com/office/powerpoint/2010/main" val="293741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5DAD3B-96CC-400E-AE3F-127E92790E1E}"/>
              </a:ext>
            </a:extLst>
          </p:cNvPr>
          <p:cNvSpPr>
            <a:spLocks noGrp="1"/>
          </p:cNvSpPr>
          <p:nvPr>
            <p:ph sz="quarter" idx="13"/>
          </p:nvPr>
        </p:nvSpPr>
        <p:spPr>
          <a:xfrm>
            <a:off x="395536" y="332656"/>
            <a:ext cx="8352928" cy="2054025"/>
          </a:xfrm>
        </p:spPr>
        <p:txBody>
          <a:bodyPr>
            <a:normAutofit/>
          </a:bodyPr>
          <a:lstStyle/>
          <a:p>
            <a:pPr marL="0" lvl="0" indent="0" algn="just">
              <a:spcBef>
                <a:spcPts val="1200"/>
              </a:spcBef>
              <a:spcAft>
                <a:spcPts val="0"/>
              </a:spcAft>
              <a:buClrTx/>
              <a:buNone/>
            </a:pPr>
            <a:r>
              <a:rPr lang="es-ES" altLang="es-ES" dirty="0" smtClean="0"/>
              <a:t>	Gráficamente:</a:t>
            </a:r>
          </a:p>
          <a:p>
            <a:pPr marL="0" lvl="0" indent="0" algn="just">
              <a:spcBef>
                <a:spcPts val="1200"/>
              </a:spcBef>
              <a:spcAft>
                <a:spcPts val="0"/>
              </a:spcAft>
              <a:buClrTx/>
              <a:buNone/>
            </a:pPr>
            <a:endParaRPr lang="es-ES" altLang="es-ES" sz="1800" i="1" dirty="0">
              <a:solidFill>
                <a:prstClr val="black">
                  <a:lumMod val="75000"/>
                  <a:lumOff val="25000"/>
                </a:prstClr>
              </a:solidFill>
              <a:latin typeface="Cambria Math"/>
              <a:ea typeface="Cambria Math"/>
            </a:endParaRPr>
          </a:p>
          <a:p>
            <a:pPr marL="0" lvl="0" indent="0" algn="just">
              <a:spcBef>
                <a:spcPts val="1200"/>
              </a:spcBef>
              <a:spcAft>
                <a:spcPts val="0"/>
              </a:spcAft>
              <a:buClrTx/>
              <a:buNone/>
            </a:pPr>
            <a:endParaRPr lang="es-ES" altLang="es-ES" sz="1800" i="1" dirty="0" smtClean="0">
              <a:solidFill>
                <a:prstClr val="black">
                  <a:lumMod val="75000"/>
                  <a:lumOff val="25000"/>
                </a:prstClr>
              </a:solidFill>
              <a:latin typeface="Cambria Math"/>
              <a:ea typeface="Cambria Math"/>
            </a:endParaRPr>
          </a:p>
          <a:p>
            <a:pPr marL="0" lvl="0" indent="0" algn="just">
              <a:spcBef>
                <a:spcPts val="1200"/>
              </a:spcBef>
              <a:spcAft>
                <a:spcPts val="0"/>
              </a:spcAft>
              <a:buClrTx/>
              <a:buNone/>
            </a:pPr>
            <a:endParaRPr lang="es-ES" altLang="es-ES" sz="1800" i="1" dirty="0" smtClean="0">
              <a:solidFill>
                <a:prstClr val="black">
                  <a:lumMod val="75000"/>
                  <a:lumOff val="25000"/>
                </a:prstClr>
              </a:solidFill>
              <a:latin typeface="Cambria Math"/>
              <a:ea typeface="Cambria Math"/>
            </a:endParaRPr>
          </a:p>
          <a:p>
            <a:pPr marL="0" lvl="0" indent="0" algn="just">
              <a:spcBef>
                <a:spcPts val="1200"/>
              </a:spcBef>
              <a:spcAft>
                <a:spcPts val="0"/>
              </a:spcAft>
              <a:buClrTx/>
              <a:buNone/>
            </a:pPr>
            <a:endParaRPr lang="es-ES" altLang="es-ES" sz="1800" i="1" dirty="0" smtClean="0">
              <a:solidFill>
                <a:prstClr val="black">
                  <a:lumMod val="75000"/>
                  <a:lumOff val="25000"/>
                </a:prstClr>
              </a:solidFill>
              <a:latin typeface="Cambria Math"/>
              <a:ea typeface="Cambria Math"/>
            </a:endParaRPr>
          </a:p>
          <a:p>
            <a:pPr marL="0" lvl="0" indent="0" algn="just">
              <a:spcBef>
                <a:spcPts val="1200"/>
              </a:spcBef>
              <a:spcAft>
                <a:spcPts val="0"/>
              </a:spcAft>
              <a:buClrTx/>
              <a:buNone/>
            </a:pPr>
            <a:endParaRPr lang="es-ES" altLang="es-ES" sz="1800" i="1" dirty="0" smtClean="0">
              <a:solidFill>
                <a:prstClr val="black">
                  <a:lumMod val="75000"/>
                  <a:lumOff val="25000"/>
                </a:prstClr>
              </a:solidFill>
              <a:latin typeface="Cambria Math"/>
              <a:ea typeface="Cambria Math"/>
            </a:endParaRPr>
          </a:p>
          <a:p>
            <a:pPr marL="0" lvl="0" indent="0" algn="just">
              <a:spcBef>
                <a:spcPts val="1200"/>
              </a:spcBef>
              <a:spcAft>
                <a:spcPts val="0"/>
              </a:spcAft>
              <a:buClrTx/>
              <a:buNone/>
            </a:pPr>
            <a:endParaRPr lang="es-ES" altLang="es-ES" sz="1800" i="1" dirty="0" smtClean="0">
              <a:solidFill>
                <a:prstClr val="black">
                  <a:lumMod val="75000"/>
                  <a:lumOff val="25000"/>
                </a:prstClr>
              </a:solidFill>
              <a:latin typeface="Cambria Math"/>
              <a:ea typeface="Cambria Math"/>
            </a:endParaRPr>
          </a:p>
          <a:p>
            <a:pPr marL="0" lvl="0" indent="0" algn="just">
              <a:spcBef>
                <a:spcPts val="1200"/>
              </a:spcBef>
              <a:spcAft>
                <a:spcPts val="0"/>
              </a:spcAft>
              <a:buClrTx/>
              <a:buNone/>
            </a:pPr>
            <a:endParaRPr lang="es-ES" altLang="es-ES" sz="1800" i="1" dirty="0" smtClean="0">
              <a:solidFill>
                <a:prstClr val="black">
                  <a:lumMod val="75000"/>
                  <a:lumOff val="25000"/>
                </a:prstClr>
              </a:solidFill>
              <a:latin typeface="Cambria Math"/>
              <a:ea typeface="Cambria Math"/>
            </a:endParaRPr>
          </a:p>
          <a:p>
            <a:pPr marL="0" indent="0" algn="just">
              <a:spcBef>
                <a:spcPct val="0"/>
              </a:spcBef>
              <a:spcAft>
                <a:spcPts val="0"/>
              </a:spcAft>
              <a:buClrTx/>
              <a:buNone/>
            </a:pPr>
            <a:endParaRPr lang="es-ES" altLang="es-ES" dirty="0"/>
          </a:p>
          <a:p>
            <a:pPr marL="0" indent="0" algn="just">
              <a:spcBef>
                <a:spcPct val="0"/>
              </a:spcBef>
              <a:spcAft>
                <a:spcPts val="0"/>
              </a:spcAft>
              <a:buClrTx/>
              <a:buNone/>
            </a:pPr>
            <a:endParaRPr lang="es-AR" dirty="0"/>
          </a:p>
        </p:txBody>
      </p:sp>
      <p:sp>
        <p:nvSpPr>
          <p:cNvPr id="6" name="Título 1">
            <a:extLst>
              <a:ext uri="{FF2B5EF4-FFF2-40B4-BE49-F238E27FC236}">
                <a16:creationId xmlns:a16="http://schemas.microsoft.com/office/drawing/2014/main" id="{5D38356E-C424-4E23-849D-789CB849615B}"/>
              </a:ext>
            </a:extLst>
          </p:cNvPr>
          <p:cNvSpPr>
            <a:spLocks noGrp="1"/>
          </p:cNvSpPr>
          <p:nvPr>
            <p:ph type="title"/>
          </p:nvPr>
        </p:nvSpPr>
        <p:spPr>
          <a:xfrm>
            <a:off x="755576" y="5301208"/>
            <a:ext cx="8181527" cy="1368152"/>
          </a:xfrm>
        </p:spPr>
        <p:txBody>
          <a:bodyPr/>
          <a:lstStyle/>
          <a:p>
            <a:pPr marL="0" indent="0">
              <a:buNone/>
            </a:pPr>
            <a:r>
              <a:rPr lang="es-AR" sz="4400" dirty="0" smtClean="0"/>
              <a:t>Ejemplo. </a:t>
            </a:r>
            <a:br>
              <a:rPr lang="es-AR" sz="4400" dirty="0" smtClean="0"/>
            </a:br>
            <a:r>
              <a:rPr lang="es-AR" sz="4400" dirty="0" smtClean="0"/>
              <a:t>Hipótesis sobre una Media</a:t>
            </a:r>
            <a:endParaRPr lang="es-AR" sz="4400" dirty="0"/>
          </a:p>
        </p:txBody>
      </p:sp>
      <p:sp>
        <p:nvSpPr>
          <p:cNvPr id="8" name="7 CuadroTexto"/>
          <p:cNvSpPr txBox="1"/>
          <p:nvPr/>
        </p:nvSpPr>
        <p:spPr>
          <a:xfrm>
            <a:off x="4431824" y="2136890"/>
            <a:ext cx="428322" cy="369332"/>
          </a:xfrm>
          <a:prstGeom prst="rect">
            <a:avLst/>
          </a:prstGeom>
          <a:noFill/>
        </p:spPr>
        <p:txBody>
          <a:bodyPr wrap="none" rtlCol="0">
            <a:spAutoFit/>
          </a:bodyPr>
          <a:lstStyle/>
          <a:p>
            <a:r>
              <a:rPr lang="es-ES" dirty="0" smtClean="0"/>
              <a:t>50</a:t>
            </a:r>
            <a:endParaRPr lang="es-ES" dirty="0"/>
          </a:p>
        </p:txBody>
      </p:sp>
      <mc:AlternateContent xmlns:mc="http://schemas.openxmlformats.org/markup-compatibility/2006" xmlns:a14="http://schemas.microsoft.com/office/drawing/2010/main">
        <mc:Choice Requires="a14">
          <p:sp>
            <p:nvSpPr>
              <p:cNvPr id="10" name="9 CuadroTexto"/>
              <p:cNvSpPr txBox="1"/>
              <p:nvPr/>
            </p:nvSpPr>
            <p:spPr>
              <a:xfrm>
                <a:off x="5900450" y="2163550"/>
                <a:ext cx="4083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a:solidFill>
                                <a:prstClr val="black">
                                  <a:lumMod val="75000"/>
                                  <a:lumOff val="25000"/>
                                </a:prstClr>
                              </a:solidFill>
                              <a:latin typeface="Cambria Math" panose="02040503050406030204" pitchFamily="18" charset="0"/>
                            </a:rPr>
                          </m:ctrlPr>
                        </m:accPr>
                        <m:e>
                          <m:r>
                            <a:rPr lang="es-ES" altLang="es-ES" i="1">
                              <a:solidFill>
                                <a:prstClr val="black">
                                  <a:lumMod val="75000"/>
                                  <a:lumOff val="25000"/>
                                </a:prstClr>
                              </a:solidFill>
                              <a:latin typeface="Cambria Math"/>
                            </a:rPr>
                            <m:t>𝑋</m:t>
                          </m:r>
                        </m:e>
                      </m:acc>
                    </m:oMath>
                  </m:oMathPara>
                </a14:m>
                <a:endParaRPr lang="es-ES" dirty="0"/>
              </a:p>
            </p:txBody>
          </p:sp>
        </mc:Choice>
        <mc:Fallback xmlns="">
          <p:sp>
            <p:nvSpPr>
              <p:cNvPr id="10" name="9 CuadroTexto"/>
              <p:cNvSpPr txBox="1">
                <a:spLocks noRot="1" noChangeAspect="1" noMove="1" noResize="1" noEditPoints="1" noAdjustHandles="1" noChangeArrowheads="1" noChangeShapeType="1" noTextEdit="1"/>
              </p:cNvSpPr>
              <p:nvPr/>
            </p:nvSpPr>
            <p:spPr>
              <a:xfrm>
                <a:off x="5900450" y="2163550"/>
                <a:ext cx="408317" cy="369332"/>
              </a:xfrm>
              <a:prstGeom prst="rect">
                <a:avLst/>
              </a:prstGeom>
              <a:blipFill rotWithShape="1">
                <a:blip r:embed="rId3"/>
                <a:stretch>
                  <a:fillRect r="-4478"/>
                </a:stretch>
              </a:blipFill>
            </p:spPr>
            <p:txBody>
              <a:bodyPr/>
              <a:lstStyle/>
              <a:p>
                <a:r>
                  <a:rPr lang="es-ES">
                    <a:noFill/>
                  </a:rPr>
                  <a:t> </a:t>
                </a:r>
              </a:p>
            </p:txBody>
          </p:sp>
        </mc:Fallback>
      </mc:AlternateContent>
      <p:cxnSp>
        <p:nvCxnSpPr>
          <p:cNvPr id="5" name="4 Conector recto de flecha"/>
          <p:cNvCxnSpPr/>
          <p:nvPr/>
        </p:nvCxnSpPr>
        <p:spPr>
          <a:xfrm>
            <a:off x="2339752" y="2140837"/>
            <a:ext cx="424847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8" name="57 CuadroTexto"/>
          <p:cNvSpPr txBox="1"/>
          <p:nvPr/>
        </p:nvSpPr>
        <p:spPr>
          <a:xfrm>
            <a:off x="339781" y="2924944"/>
            <a:ext cx="8280920" cy="2031325"/>
          </a:xfrm>
          <a:prstGeom prst="rect">
            <a:avLst/>
          </a:prstGeom>
          <a:noFill/>
        </p:spPr>
        <p:txBody>
          <a:bodyPr wrap="square" rtlCol="0">
            <a:spAutoFit/>
          </a:bodyPr>
          <a:lstStyle/>
          <a:p>
            <a:pPr algn="just"/>
            <a:r>
              <a:rPr lang="es-ES" dirty="0" smtClean="0"/>
              <a:t>	A partir de ello, utilizando </a:t>
            </a:r>
            <a:r>
              <a:rPr lang="es-ES" dirty="0" err="1" smtClean="0"/>
              <a:t>Probability</a:t>
            </a:r>
            <a:r>
              <a:rPr lang="es-ES" dirty="0" smtClean="0"/>
              <a:t> o alguna otra aplicación obtenemos el valor crítico “c”:  c </a:t>
            </a:r>
            <a:r>
              <a:rPr lang="es-ES" dirty="0" smtClean="0">
                <a:sym typeface="Symbol"/>
              </a:rPr>
              <a:t></a:t>
            </a:r>
            <a:r>
              <a:rPr lang="es-ES" dirty="0" smtClean="0"/>
              <a:t> 52.</a:t>
            </a:r>
          </a:p>
          <a:p>
            <a:pPr algn="just"/>
            <a:endParaRPr lang="es-ES" dirty="0"/>
          </a:p>
          <a:p>
            <a:pPr algn="just"/>
            <a:r>
              <a:rPr lang="es-ES" dirty="0" smtClean="0"/>
              <a:t>	Entonces podemos interpretar que: </a:t>
            </a:r>
            <a:r>
              <a:rPr lang="es-ES" i="1" dirty="0" smtClean="0"/>
              <a:t>Si los habitantes de la ciudad de Córdoba puntuaran en el test de </a:t>
            </a:r>
            <a:r>
              <a:rPr lang="es-ES" i="1" dirty="0" err="1" smtClean="0"/>
              <a:t>Stroop</a:t>
            </a:r>
            <a:r>
              <a:rPr lang="es-ES" i="1" dirty="0" smtClean="0"/>
              <a:t> con una media de 50 y </a:t>
            </a:r>
            <a:r>
              <a:rPr lang="es-ES" i="1" smtClean="0"/>
              <a:t>se </a:t>
            </a:r>
            <a:r>
              <a:rPr lang="es-ES" i="1" smtClean="0"/>
              <a:t>sacaran </a:t>
            </a:r>
            <a:r>
              <a:rPr lang="es-ES" i="1" dirty="0" smtClean="0"/>
              <a:t>muestras aleatorias de 64 cordobeses, sólo 5 de cada 100 muestras podrían dar una media superior a 52. </a:t>
            </a:r>
          </a:p>
        </p:txBody>
      </p:sp>
      <p:sp>
        <p:nvSpPr>
          <p:cNvPr id="60" name="59 CuadroTexto"/>
          <p:cNvSpPr txBox="1"/>
          <p:nvPr/>
        </p:nvSpPr>
        <p:spPr>
          <a:xfrm>
            <a:off x="5046393" y="2140837"/>
            <a:ext cx="487470" cy="369332"/>
          </a:xfrm>
          <a:prstGeom prst="rect">
            <a:avLst/>
          </a:prstGeom>
          <a:noFill/>
        </p:spPr>
        <p:txBody>
          <a:bodyPr wrap="square" rtlCol="0">
            <a:spAutoFit/>
          </a:bodyPr>
          <a:lstStyle/>
          <a:p>
            <a:r>
              <a:rPr lang="es-ES" dirty="0" smtClean="0"/>
              <a:t>c</a:t>
            </a:r>
            <a:endParaRPr lang="es-ES" dirty="0"/>
          </a:p>
        </p:txBody>
      </p:sp>
      <mc:AlternateContent xmlns:mc="http://schemas.openxmlformats.org/markup-compatibility/2006" xmlns:a14="http://schemas.microsoft.com/office/drawing/2010/main">
        <mc:Choice Requires="a14">
          <p:sp>
            <p:nvSpPr>
              <p:cNvPr id="61" name="60 CuadroTexto"/>
              <p:cNvSpPr txBox="1"/>
              <p:nvPr/>
            </p:nvSpPr>
            <p:spPr>
              <a:xfrm>
                <a:off x="5886989" y="707066"/>
                <a:ext cx="210448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s-ES" b="0" i="1" smtClean="0">
                              <a:latin typeface="Cambria Math" panose="02040503050406030204" pitchFamily="18" charset="0"/>
                            </a:rPr>
                          </m:ctrlPr>
                        </m:accPr>
                        <m:e>
                          <m:r>
                            <a:rPr lang="es-ES" i="1">
                              <a:solidFill>
                                <a:prstClr val="black"/>
                              </a:solidFill>
                              <a:latin typeface="Cambria Math"/>
                            </a:rPr>
                            <m:t>𝑋</m:t>
                          </m:r>
                        </m:e>
                      </m:acc>
                      <m:r>
                        <a:rPr lang="es-ES" b="0" i="1" smtClean="0">
                          <a:latin typeface="Cambria Math"/>
                          <a:ea typeface="Cambria Math"/>
                        </a:rPr>
                        <m:t>≈</m:t>
                      </m:r>
                      <m:r>
                        <a:rPr lang="es-ES" b="0" i="1" smtClean="0">
                          <a:latin typeface="Cambria Math"/>
                          <a:ea typeface="Cambria Math"/>
                        </a:rPr>
                        <m:t>𝑁</m:t>
                      </m:r>
                      <m:r>
                        <a:rPr lang="es-ES" b="0" i="1" smtClean="0">
                          <a:latin typeface="Cambria Math"/>
                          <a:ea typeface="Cambria Math"/>
                        </a:rPr>
                        <m:t>(50;1,25)</m:t>
                      </m:r>
                    </m:oMath>
                  </m:oMathPara>
                </a14:m>
                <a:endParaRPr lang="es-ES" dirty="0"/>
              </a:p>
            </p:txBody>
          </p:sp>
        </mc:Choice>
        <mc:Fallback xmlns="">
          <p:sp>
            <p:nvSpPr>
              <p:cNvPr id="61" name="60 CuadroTexto"/>
              <p:cNvSpPr txBox="1">
                <a:spLocks noRot="1" noChangeAspect="1" noMove="1" noResize="1" noEditPoints="1" noAdjustHandles="1" noChangeArrowheads="1" noChangeShapeType="1" noTextEdit="1"/>
              </p:cNvSpPr>
              <p:nvPr/>
            </p:nvSpPr>
            <p:spPr>
              <a:xfrm>
                <a:off x="5886989" y="707066"/>
                <a:ext cx="2104485" cy="369332"/>
              </a:xfrm>
              <a:prstGeom prst="rect">
                <a:avLst/>
              </a:prstGeom>
              <a:blipFill rotWithShape="1">
                <a:blip r:embed="rId5"/>
                <a:stretch>
                  <a:fillRect b="-13115"/>
                </a:stretch>
              </a:blipFill>
            </p:spPr>
            <p:txBody>
              <a:bodyPr/>
              <a:lstStyle/>
              <a:p>
                <a:r>
                  <a:rPr lang="es-ES">
                    <a:noFill/>
                  </a:rPr>
                  <a:t> </a:t>
                </a:r>
              </a:p>
            </p:txBody>
          </p:sp>
        </mc:Fallback>
      </mc:AlternateContent>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2671" y="694780"/>
            <a:ext cx="2383884" cy="143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56 Flecha derecha"/>
          <p:cNvSpPr/>
          <p:nvPr/>
        </p:nvSpPr>
        <p:spPr>
          <a:xfrm rot="19458139">
            <a:off x="5235717" y="1768495"/>
            <a:ext cx="396277" cy="269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CuadroTexto"/>
          <p:cNvSpPr txBox="1"/>
          <p:nvPr/>
        </p:nvSpPr>
        <p:spPr>
          <a:xfrm>
            <a:off x="5582895" y="1527395"/>
            <a:ext cx="635110" cy="369332"/>
          </a:xfrm>
          <a:prstGeom prst="rect">
            <a:avLst/>
          </a:prstGeom>
          <a:noFill/>
        </p:spPr>
        <p:txBody>
          <a:bodyPr wrap="none" rtlCol="0">
            <a:spAutoFit/>
          </a:bodyPr>
          <a:lstStyle/>
          <a:p>
            <a:r>
              <a:rPr lang="es-ES" dirty="0" smtClean="0"/>
              <a:t>0,05</a:t>
            </a:r>
            <a:endParaRPr lang="es-ES" dirty="0"/>
          </a:p>
        </p:txBody>
      </p:sp>
    </p:spTree>
    <p:extLst>
      <p:ext uri="{BB962C8B-B14F-4D97-AF65-F5344CB8AC3E}">
        <p14:creationId xmlns:p14="http://schemas.microsoft.com/office/powerpoint/2010/main" val="65153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8" grpId="0" build="p"/>
      <p:bldP spid="60" grpId="0"/>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38356E-C424-4E23-849D-789CB849615B}"/>
              </a:ext>
            </a:extLst>
          </p:cNvPr>
          <p:cNvSpPr>
            <a:spLocks noGrp="1"/>
          </p:cNvSpPr>
          <p:nvPr>
            <p:ph type="title"/>
          </p:nvPr>
        </p:nvSpPr>
        <p:spPr>
          <a:xfrm>
            <a:off x="755576" y="5301208"/>
            <a:ext cx="8181527" cy="1368152"/>
          </a:xfrm>
        </p:spPr>
        <p:txBody>
          <a:bodyPr/>
          <a:lstStyle/>
          <a:p>
            <a:pPr marL="0" indent="0">
              <a:buNone/>
            </a:pPr>
            <a:r>
              <a:rPr lang="es-AR" sz="4400" dirty="0" smtClean="0"/>
              <a:t>Ejemplo. </a:t>
            </a:r>
            <a:br>
              <a:rPr lang="es-AR" sz="4400" dirty="0" smtClean="0"/>
            </a:br>
            <a:r>
              <a:rPr lang="es-AR" sz="4400" dirty="0" smtClean="0"/>
              <a:t>Hipótesis sobre una Media</a:t>
            </a:r>
            <a:endParaRPr lang="es-AR" sz="4400" dirty="0"/>
          </a:p>
        </p:txBody>
      </p:sp>
      <p:sp>
        <p:nvSpPr>
          <p:cNvPr id="58" name="57 CuadroTexto"/>
          <p:cNvSpPr txBox="1"/>
          <p:nvPr/>
        </p:nvSpPr>
        <p:spPr>
          <a:xfrm>
            <a:off x="467544" y="548680"/>
            <a:ext cx="8280920" cy="5016758"/>
          </a:xfrm>
          <a:prstGeom prst="rect">
            <a:avLst/>
          </a:prstGeom>
          <a:noFill/>
        </p:spPr>
        <p:txBody>
          <a:bodyPr wrap="square" rtlCol="0">
            <a:spAutoFit/>
          </a:bodyPr>
          <a:lstStyle/>
          <a:p>
            <a:pPr algn="just"/>
            <a:r>
              <a:rPr lang="es-ES" dirty="0" smtClean="0"/>
              <a:t>	 </a:t>
            </a:r>
            <a:r>
              <a:rPr lang="es-ES" sz="2000" i="1" dirty="0" smtClean="0"/>
              <a:t>Es decir, es improbable que al sacar una muestra de 64 personas su media sea mayor a 52 si esa muestra proviene de una población donde la media es 50. </a:t>
            </a:r>
          </a:p>
          <a:p>
            <a:pPr algn="just"/>
            <a:r>
              <a:rPr lang="es-ES" sz="2000" i="1" dirty="0"/>
              <a:t>	</a:t>
            </a:r>
            <a:r>
              <a:rPr lang="es-ES" sz="2000" i="1" dirty="0" smtClean="0"/>
              <a:t>Por tanto, si al extraer una muestra se observara una media mayor a 52, o habría que pensar que se está en presencia de una de las 5 muestras entre 100 que podría darnos un resultado así, o habría que pensar que si dio eso es porque la media de las personas de la ciudad de Córdoba es superior a 50.</a:t>
            </a:r>
          </a:p>
          <a:p>
            <a:pPr algn="just"/>
            <a:r>
              <a:rPr lang="es-ES" sz="2000" i="1" dirty="0"/>
              <a:t>	</a:t>
            </a:r>
            <a:r>
              <a:rPr lang="es-ES" sz="2000" i="1" dirty="0" smtClean="0"/>
              <a:t>Entre pensar que ocurrió algo que sólo podía ocurrir 5 de cada 100 veces o pensar que se partió de una hipótesis falsa, se opta por lo segundo y se rechaza H</a:t>
            </a:r>
            <a:r>
              <a:rPr lang="es-ES" sz="2000" i="1" baseline="-25000" dirty="0" smtClean="0"/>
              <a:t>0</a:t>
            </a:r>
            <a:r>
              <a:rPr lang="es-ES" sz="2000" i="1" dirty="0" smtClean="0"/>
              <a:t>. </a:t>
            </a:r>
          </a:p>
          <a:p>
            <a:pPr algn="just"/>
            <a:r>
              <a:rPr lang="es-ES" sz="2000" i="1" dirty="0"/>
              <a:t>	</a:t>
            </a:r>
            <a:r>
              <a:rPr lang="es-ES" sz="2000" i="1" dirty="0" smtClean="0"/>
              <a:t>En cambio, si en la muestra se observara un valor inferior a 52, aunque no sea 50; por ejemplo 51, esa diferencia de un punto por encima de la media hipotética (50) se atribuiría al error </a:t>
            </a:r>
            <a:r>
              <a:rPr lang="es-ES" sz="2000" i="1" dirty="0" err="1" smtClean="0"/>
              <a:t>muestral</a:t>
            </a:r>
            <a:r>
              <a:rPr lang="es-ES" sz="2000" i="1" dirty="0" smtClean="0"/>
              <a:t>, a lo que cabe esperar del muestreo por azar, y se dice que “no es significativa”, no conduce al rechazo de H</a:t>
            </a:r>
            <a:r>
              <a:rPr lang="es-ES" sz="2000" i="1" baseline="-25000" dirty="0" smtClean="0"/>
              <a:t>0</a:t>
            </a:r>
            <a:r>
              <a:rPr lang="es-ES" sz="2000" i="1" dirty="0" smtClean="0"/>
              <a:t>.</a:t>
            </a:r>
            <a:endParaRPr lang="es-ES" sz="2000" i="1" dirty="0"/>
          </a:p>
        </p:txBody>
      </p:sp>
    </p:spTree>
    <p:extLst>
      <p:ext uri="{BB962C8B-B14F-4D97-AF65-F5344CB8AC3E}">
        <p14:creationId xmlns:p14="http://schemas.microsoft.com/office/powerpoint/2010/main" val="89032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600537" y="5733256"/>
            <a:ext cx="8181527"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Errores de Tipo I y II</a:t>
            </a:r>
            <a:endParaRPr lang="es-AR" sz="4400" dirty="0"/>
          </a:p>
        </p:txBody>
      </p:sp>
      <p:sp>
        <p:nvSpPr>
          <p:cNvPr id="3" name="2 CuadroTexto"/>
          <p:cNvSpPr txBox="1"/>
          <p:nvPr/>
        </p:nvSpPr>
        <p:spPr>
          <a:xfrm>
            <a:off x="683568" y="548680"/>
            <a:ext cx="7704856" cy="1200329"/>
          </a:xfrm>
          <a:prstGeom prst="rect">
            <a:avLst/>
          </a:prstGeom>
          <a:noFill/>
        </p:spPr>
        <p:txBody>
          <a:bodyPr wrap="square" rtlCol="0">
            <a:spAutoFit/>
          </a:bodyPr>
          <a:lstStyle/>
          <a:p>
            <a:pPr algn="just"/>
            <a:r>
              <a:rPr lang="es-ES" dirty="0" smtClean="0"/>
              <a:t>	Existen dos posibilidades para H</a:t>
            </a:r>
            <a:r>
              <a:rPr lang="es-ES" baseline="-25000" dirty="0" smtClean="0"/>
              <a:t>0</a:t>
            </a:r>
            <a:r>
              <a:rPr lang="es-ES" dirty="0" smtClean="0"/>
              <a:t>: ser verdadera o falsa. Y existen dos decisiones posibles al concluir la prueba de hipótesis: rechazar H</a:t>
            </a:r>
            <a:r>
              <a:rPr lang="es-ES" baseline="-25000" dirty="0" smtClean="0"/>
              <a:t>0</a:t>
            </a:r>
            <a:r>
              <a:rPr lang="es-ES" dirty="0" smtClean="0"/>
              <a:t> o mantenerla. De la combinación de esas posibilidades surgen cuatro consecuencias posibles que se muestran en el cuadro.</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4004642804"/>
              </p:ext>
            </p:extLst>
          </p:nvPr>
        </p:nvGraphicFramePr>
        <p:xfrm>
          <a:off x="1763688" y="1916832"/>
          <a:ext cx="5864694" cy="2016223"/>
        </p:xfrm>
        <a:graphic>
          <a:graphicData uri="http://schemas.openxmlformats.org/drawingml/2006/table">
            <a:tbl>
              <a:tblPr firstRow="1" firstCol="1" bandRow="1"/>
              <a:tblGrid>
                <a:gridCol w="1954898">
                  <a:extLst>
                    <a:ext uri="{9D8B030D-6E8A-4147-A177-3AD203B41FA5}">
                      <a16:colId xmlns:a16="http://schemas.microsoft.com/office/drawing/2014/main" val="20000"/>
                    </a:ext>
                  </a:extLst>
                </a:gridCol>
                <a:gridCol w="1954898">
                  <a:extLst>
                    <a:ext uri="{9D8B030D-6E8A-4147-A177-3AD203B41FA5}">
                      <a16:colId xmlns:a16="http://schemas.microsoft.com/office/drawing/2014/main" val="20001"/>
                    </a:ext>
                  </a:extLst>
                </a:gridCol>
                <a:gridCol w="1954898">
                  <a:extLst>
                    <a:ext uri="{9D8B030D-6E8A-4147-A177-3AD203B41FA5}">
                      <a16:colId xmlns:a16="http://schemas.microsoft.com/office/drawing/2014/main" val="20002"/>
                    </a:ext>
                  </a:extLst>
                </a:gridCol>
              </a:tblGrid>
              <a:tr h="544931">
                <a:tc>
                  <a:txBody>
                    <a:bodyPr/>
                    <a:lstStyle/>
                    <a:p>
                      <a:pPr algn="ctr">
                        <a:lnSpc>
                          <a:spcPct val="115000"/>
                        </a:lnSpc>
                        <a:spcAft>
                          <a:spcPts val="0"/>
                        </a:spcAft>
                      </a:pPr>
                      <a:r>
                        <a:rPr lang="es-ES" sz="2000" dirty="0">
                          <a:effectLst/>
                          <a:latin typeface="Calibri"/>
                          <a:ea typeface="Calibri"/>
                          <a:cs typeface="Times New Roman"/>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b="1" dirty="0">
                          <a:effectLst/>
                          <a:latin typeface="Calibri"/>
                          <a:ea typeface="Calibri"/>
                          <a:cs typeface="Times New Roman"/>
                        </a:rPr>
                        <a:t>H</a:t>
                      </a:r>
                      <a:r>
                        <a:rPr lang="es-ES" sz="2000" b="1" baseline="-25000" dirty="0">
                          <a:effectLst/>
                          <a:latin typeface="Calibri"/>
                          <a:ea typeface="Calibri"/>
                          <a:cs typeface="Times New Roman"/>
                        </a:rPr>
                        <a:t>0</a:t>
                      </a:r>
                      <a:r>
                        <a:rPr lang="es-ES" sz="2000" b="1" dirty="0">
                          <a:effectLst/>
                          <a:latin typeface="Calibri"/>
                          <a:ea typeface="Calibri"/>
                          <a:cs typeface="Times New Roman"/>
                        </a:rPr>
                        <a:t> </a:t>
                      </a:r>
                      <a:r>
                        <a:rPr lang="es-ES" sz="2000" b="1" dirty="0" err="1">
                          <a:effectLst/>
                          <a:latin typeface="Calibri"/>
                          <a:ea typeface="Calibri"/>
                          <a:cs typeface="Times New Roman"/>
                        </a:rPr>
                        <a:t>Verdera</a:t>
                      </a:r>
                      <a:endParaRPr lang="es-E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b="1">
                          <a:effectLst/>
                          <a:latin typeface="Calibri"/>
                          <a:ea typeface="Calibri"/>
                          <a:cs typeface="Times New Roman"/>
                        </a:rPr>
                        <a:t>H</a:t>
                      </a:r>
                      <a:r>
                        <a:rPr lang="es-ES" sz="2000" b="1" baseline="-25000">
                          <a:effectLst/>
                          <a:latin typeface="Calibri"/>
                          <a:ea typeface="Calibri"/>
                          <a:cs typeface="Times New Roman"/>
                        </a:rPr>
                        <a:t>0</a:t>
                      </a:r>
                      <a:r>
                        <a:rPr lang="es-ES" sz="2000" b="1">
                          <a:effectLst/>
                          <a:latin typeface="Calibri"/>
                          <a:ea typeface="Calibri"/>
                          <a:cs typeface="Times New Roman"/>
                        </a:rPr>
                        <a:t> Falsa</a:t>
                      </a:r>
                      <a:endParaRPr lang="es-ES"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5646">
                <a:tc>
                  <a:txBody>
                    <a:bodyPr/>
                    <a:lstStyle/>
                    <a:p>
                      <a:pPr>
                        <a:lnSpc>
                          <a:spcPct val="115000"/>
                        </a:lnSpc>
                        <a:spcAft>
                          <a:spcPts val="0"/>
                        </a:spcAft>
                      </a:pPr>
                      <a:r>
                        <a:rPr lang="es-ES" sz="2000" b="1" dirty="0">
                          <a:effectLst/>
                          <a:latin typeface="Calibri"/>
                          <a:ea typeface="Calibri"/>
                          <a:cs typeface="Times New Roman"/>
                        </a:rPr>
                        <a:t>Se rechaza H</a:t>
                      </a:r>
                      <a:r>
                        <a:rPr lang="es-ES" sz="2000" b="1" baseline="-25000" dirty="0">
                          <a:effectLst/>
                          <a:latin typeface="Calibri"/>
                          <a:ea typeface="Calibri"/>
                          <a:cs typeface="Times New Roman"/>
                        </a:rPr>
                        <a:t>0</a:t>
                      </a:r>
                      <a:endParaRPr lang="es-E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effectLst/>
                          <a:latin typeface="Calibri"/>
                          <a:ea typeface="Calibri"/>
                          <a:cs typeface="Times New Roman"/>
                        </a:rPr>
                        <a:t>ERROR DE TIPO 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s-ES" sz="2000">
                          <a:effectLst/>
                          <a:latin typeface="Calibri"/>
                          <a:ea typeface="Calibri"/>
                          <a:cs typeface="Times New Roman"/>
                        </a:rPr>
                        <a:t>DECISIÓN CORRECTA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5646">
                <a:tc>
                  <a:txBody>
                    <a:bodyPr/>
                    <a:lstStyle/>
                    <a:p>
                      <a:pPr>
                        <a:lnSpc>
                          <a:spcPct val="115000"/>
                        </a:lnSpc>
                        <a:spcAft>
                          <a:spcPts val="0"/>
                        </a:spcAft>
                      </a:pPr>
                      <a:r>
                        <a:rPr lang="es-ES" sz="2000" b="1" dirty="0">
                          <a:effectLst/>
                          <a:latin typeface="Calibri"/>
                          <a:ea typeface="Calibri"/>
                          <a:cs typeface="Times New Roman"/>
                        </a:rPr>
                        <a:t>Se mantiene H</a:t>
                      </a:r>
                      <a:r>
                        <a:rPr lang="es-ES" sz="2000" b="1" baseline="-25000" dirty="0">
                          <a:effectLst/>
                          <a:latin typeface="Calibri"/>
                          <a:ea typeface="Calibri"/>
                          <a:cs typeface="Times New Roman"/>
                        </a:rPr>
                        <a:t>0</a:t>
                      </a:r>
                      <a:endParaRPr lang="es-E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effectLst/>
                          <a:latin typeface="Calibri"/>
                          <a:ea typeface="Calibri"/>
                          <a:cs typeface="Times New Roman"/>
                        </a:rPr>
                        <a:t>DECISIÓN CORRECTA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effectLst/>
                          <a:latin typeface="Calibri"/>
                          <a:ea typeface="Calibri"/>
                          <a:cs typeface="Times New Roman"/>
                        </a:rPr>
                        <a:t>ERROR DE TIPO II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2"/>
                  </a:ext>
                </a:extLst>
              </a:tr>
            </a:tbl>
          </a:graphicData>
        </a:graphic>
      </p:graphicFrame>
      <p:sp>
        <p:nvSpPr>
          <p:cNvPr id="6" name="5 CuadroTexto"/>
          <p:cNvSpPr txBox="1"/>
          <p:nvPr/>
        </p:nvSpPr>
        <p:spPr>
          <a:xfrm>
            <a:off x="600537" y="4293096"/>
            <a:ext cx="7919225" cy="1200329"/>
          </a:xfrm>
          <a:prstGeom prst="rect">
            <a:avLst/>
          </a:prstGeom>
          <a:noFill/>
        </p:spPr>
        <p:txBody>
          <a:bodyPr wrap="square" rtlCol="0">
            <a:spAutoFit/>
          </a:bodyPr>
          <a:lstStyle/>
          <a:p>
            <a:pPr algn="just"/>
            <a:r>
              <a:rPr lang="es-ES" dirty="0" smtClean="0"/>
              <a:t>	Según se vio en la lógica de la prueba, ésta se lleva a cabo controlando, manteniendo pequeña la probabilidad de cometer error de tipo I, ya que para que éste suceda, el azar tiene que producir algo de baja probabilidad siendo cierta H</a:t>
            </a:r>
            <a:r>
              <a:rPr lang="es-ES" baseline="-25000" dirty="0" smtClean="0"/>
              <a:t>0</a:t>
            </a:r>
            <a:r>
              <a:rPr lang="es-ES" dirty="0" smtClean="0"/>
              <a:t>, en cuyo caso se rechazaría. </a:t>
            </a:r>
            <a:endParaRPr lang="es-ES" dirty="0"/>
          </a:p>
        </p:txBody>
      </p:sp>
    </p:spTree>
    <p:extLst>
      <p:ext uri="{BB962C8B-B14F-4D97-AF65-F5344CB8AC3E}">
        <p14:creationId xmlns:p14="http://schemas.microsoft.com/office/powerpoint/2010/main" val="4226365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3866985" y="5414320"/>
            <a:ext cx="1422115" cy="272333"/>
          </a:xfrm>
          <a:prstGeom prst="ellipse">
            <a:avLst/>
          </a:prstGeom>
          <a:solidFill>
            <a:srgbClr val="FFFF99"/>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s-ES" sz="1400" b="0" i="0" u="none" strike="noStrike" kern="0" cap="none" spc="0" normalizeH="0" baseline="0" noProof="0" smtClean="0">
                <a:ln>
                  <a:noFill/>
                </a:ln>
                <a:solidFill>
                  <a:prstClr val="black"/>
                </a:solidFill>
                <a:effectLst/>
                <a:uLnTx/>
                <a:uFillTx/>
                <a:latin typeface="Calibri"/>
                <a:ea typeface="+mn-ea"/>
                <a:cs typeface="+mn-cs"/>
              </a:rPr>
              <a:t>Individuos</a:t>
            </a:r>
            <a:endParaRPr kumimoji="0" lang="es-ES" sz="1400" b="0" i="0" u="none" strike="noStrike" kern="0" cap="none" spc="0" normalizeH="0" baseline="0" noProof="0" dirty="0" smtClean="0">
              <a:ln>
                <a:noFill/>
              </a:ln>
              <a:solidFill>
                <a:prstClr val="black"/>
              </a:solidFill>
              <a:effectLst/>
              <a:uLnTx/>
              <a:uFillTx/>
              <a:latin typeface="Calibri"/>
              <a:ea typeface="+mn-ea"/>
              <a:cs typeface="+mn-cs"/>
            </a:endParaRPr>
          </a:p>
        </p:txBody>
      </p:sp>
      <p:cxnSp>
        <p:nvCxnSpPr>
          <p:cNvPr id="7" name="6 Conector recto de flecha"/>
          <p:cNvCxnSpPr>
            <a:endCxn id="10" idx="6"/>
          </p:cNvCxnSpPr>
          <p:nvPr/>
        </p:nvCxnSpPr>
        <p:spPr>
          <a:xfrm flipH="1">
            <a:off x="5070215" y="4285588"/>
            <a:ext cx="1496814" cy="0"/>
          </a:xfrm>
          <a:prstGeom prst="straightConnector1">
            <a:avLst/>
          </a:prstGeom>
          <a:noFill/>
          <a:ln w="28575" cap="flat" cmpd="sng" algn="ctr">
            <a:solidFill>
              <a:srgbClr val="4F81BD">
                <a:shade val="95000"/>
                <a:satMod val="105000"/>
              </a:srgbClr>
            </a:solidFill>
            <a:prstDash val="solid"/>
            <a:tailEnd type="arrow"/>
          </a:ln>
          <a:effectLst/>
        </p:spPr>
      </p:cxnSp>
      <p:sp>
        <p:nvSpPr>
          <p:cNvPr id="8" name="7 Elipse"/>
          <p:cNvSpPr/>
          <p:nvPr/>
        </p:nvSpPr>
        <p:spPr>
          <a:xfrm>
            <a:off x="3696780" y="138614"/>
            <a:ext cx="1832925" cy="447938"/>
          </a:xfrm>
          <a:prstGeom prst="ellipse">
            <a:avLst/>
          </a:prstGeom>
          <a:solidFill>
            <a:srgbClr val="9BBB59">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Variabilidad</a:t>
            </a:r>
          </a:p>
        </p:txBody>
      </p:sp>
      <p:sp>
        <p:nvSpPr>
          <p:cNvPr id="9" name="8 Elipse"/>
          <p:cNvSpPr/>
          <p:nvPr/>
        </p:nvSpPr>
        <p:spPr>
          <a:xfrm>
            <a:off x="5019506" y="4892099"/>
            <a:ext cx="1411713" cy="360040"/>
          </a:xfrm>
          <a:prstGeom prst="ellipse">
            <a:avLst/>
          </a:prstGeom>
          <a:solidFill>
            <a:srgbClr val="4F81BD">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Población</a:t>
            </a:r>
          </a:p>
        </p:txBody>
      </p:sp>
      <p:sp>
        <p:nvSpPr>
          <p:cNvPr id="10" name="9 Elipse"/>
          <p:cNvSpPr/>
          <p:nvPr/>
        </p:nvSpPr>
        <p:spPr>
          <a:xfrm>
            <a:off x="4122596" y="4069564"/>
            <a:ext cx="947619" cy="432048"/>
          </a:xfrm>
          <a:prstGeom prst="ellipse">
            <a:avLst/>
          </a:prstGeom>
          <a:solidFill>
            <a:srgbClr val="FFFF99">
              <a:alpha val="99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Datos</a:t>
            </a:r>
          </a:p>
        </p:txBody>
      </p:sp>
      <p:sp>
        <p:nvSpPr>
          <p:cNvPr id="11" name="10 Elipse"/>
          <p:cNvSpPr/>
          <p:nvPr/>
        </p:nvSpPr>
        <p:spPr>
          <a:xfrm>
            <a:off x="594505" y="3884916"/>
            <a:ext cx="1828681" cy="459835"/>
          </a:xfrm>
          <a:prstGeom prst="ellipse">
            <a:avLst/>
          </a:prstGeom>
          <a:pattFill prst="horzBrick">
            <a:fgClr>
              <a:srgbClr val="C0504D">
                <a:lumMod val="40000"/>
                <a:lumOff val="60000"/>
              </a:srgbClr>
            </a:fgClr>
            <a:bgClr>
              <a:srgbClr val="8064A2">
                <a:lumMod val="20000"/>
                <a:lumOff val="80000"/>
              </a:srgbClr>
            </a:bgClr>
          </a:patt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smtClean="0">
                <a:ln>
                  <a:noFill/>
                </a:ln>
                <a:solidFill>
                  <a:prstClr val="black"/>
                </a:solidFill>
                <a:effectLst/>
                <a:uLnTx/>
                <a:uFillTx/>
                <a:latin typeface="Calibri"/>
                <a:ea typeface="+mn-ea"/>
                <a:cs typeface="+mn-cs"/>
              </a:rPr>
              <a:t>DESCRIPTIVA</a:t>
            </a:r>
          </a:p>
        </p:txBody>
      </p:sp>
      <p:sp>
        <p:nvSpPr>
          <p:cNvPr id="12" name="11 Elipse"/>
          <p:cNvSpPr/>
          <p:nvPr/>
        </p:nvSpPr>
        <p:spPr>
          <a:xfrm>
            <a:off x="3020285" y="1285589"/>
            <a:ext cx="1224207" cy="312664"/>
          </a:xfrm>
          <a:prstGeom prst="ellipse">
            <a:avLst/>
          </a:prstGeom>
          <a:solidFill>
            <a:srgbClr val="9BBB59">
              <a:lumMod val="40000"/>
              <a:lumOff val="6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Variable</a:t>
            </a:r>
          </a:p>
        </p:txBody>
      </p:sp>
      <p:sp>
        <p:nvSpPr>
          <p:cNvPr id="13" name="12 Elipse"/>
          <p:cNvSpPr/>
          <p:nvPr/>
        </p:nvSpPr>
        <p:spPr>
          <a:xfrm>
            <a:off x="72683" y="666891"/>
            <a:ext cx="1729143" cy="385846"/>
          </a:xfrm>
          <a:prstGeom prst="ellipse">
            <a:avLst/>
          </a:prstGeom>
          <a:solidFill>
            <a:srgbClr val="9BBB59">
              <a:lumMod val="40000"/>
              <a:lumOff val="6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Constructo </a:t>
            </a:r>
          </a:p>
        </p:txBody>
      </p:sp>
      <p:sp>
        <p:nvSpPr>
          <p:cNvPr id="14" name="13 Elipse"/>
          <p:cNvSpPr/>
          <p:nvPr/>
        </p:nvSpPr>
        <p:spPr>
          <a:xfrm>
            <a:off x="12996" y="3071480"/>
            <a:ext cx="1360660" cy="295546"/>
          </a:xfrm>
          <a:prstGeom prst="ellipse">
            <a:avLst/>
          </a:prstGeom>
          <a:solidFill>
            <a:srgbClr val="9BBB59">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Medición</a:t>
            </a:r>
          </a:p>
        </p:txBody>
      </p:sp>
      <p:sp>
        <p:nvSpPr>
          <p:cNvPr id="15" name="14 Elipse"/>
          <p:cNvSpPr/>
          <p:nvPr/>
        </p:nvSpPr>
        <p:spPr>
          <a:xfrm>
            <a:off x="3101150" y="3024477"/>
            <a:ext cx="1245968" cy="282257"/>
          </a:xfrm>
          <a:prstGeom prst="ellipse">
            <a:avLst/>
          </a:prstGeom>
          <a:solidFill>
            <a:srgbClr val="9BBB59">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Gráficos</a:t>
            </a:r>
          </a:p>
        </p:txBody>
      </p:sp>
      <p:sp>
        <p:nvSpPr>
          <p:cNvPr id="16" name="15 Elipse"/>
          <p:cNvSpPr/>
          <p:nvPr/>
        </p:nvSpPr>
        <p:spPr>
          <a:xfrm>
            <a:off x="4908211" y="1678554"/>
            <a:ext cx="2411149" cy="429438"/>
          </a:xfrm>
          <a:prstGeom prst="ellipse">
            <a:avLst/>
          </a:prstGeom>
          <a:solidFill>
            <a:srgbClr val="1F497D">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Distribuciones de Probabilidades</a:t>
            </a:r>
          </a:p>
        </p:txBody>
      </p:sp>
      <p:sp>
        <p:nvSpPr>
          <p:cNvPr id="17" name="16 Elipse"/>
          <p:cNvSpPr/>
          <p:nvPr/>
        </p:nvSpPr>
        <p:spPr>
          <a:xfrm>
            <a:off x="6784695" y="2541629"/>
            <a:ext cx="2023084" cy="623976"/>
          </a:xfrm>
          <a:prstGeom prst="ellipse">
            <a:avLst/>
          </a:prstGeom>
          <a:pattFill prst="solidDmnd">
            <a:fgClr>
              <a:srgbClr val="66FFCC"/>
            </a:fgClr>
            <a:bgClr>
              <a:sysClr val="window" lastClr="FFFFFF"/>
            </a:bgClr>
          </a:patt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Estimación por </a:t>
            </a:r>
          </a:p>
          <a:p>
            <a:pPr marL="0" marR="0" lvl="0" indent="0" algn="ctr" defTabSz="914400" eaLnBrk="1" fontAlgn="auto" latinLnBrk="0" hangingPunct="1">
              <a:lnSpc>
                <a:spcPts val="12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Intervalos de Confianza</a:t>
            </a:r>
          </a:p>
        </p:txBody>
      </p:sp>
      <p:sp>
        <p:nvSpPr>
          <p:cNvPr id="18" name="17 Elipse"/>
          <p:cNvSpPr/>
          <p:nvPr/>
        </p:nvSpPr>
        <p:spPr>
          <a:xfrm>
            <a:off x="399525" y="1755576"/>
            <a:ext cx="1572537" cy="380092"/>
          </a:xfrm>
          <a:prstGeom prst="ellipse">
            <a:avLst/>
          </a:prstGeom>
          <a:solidFill>
            <a:srgbClr val="9BBB59">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Variable observable</a:t>
            </a:r>
          </a:p>
        </p:txBody>
      </p:sp>
      <p:sp>
        <p:nvSpPr>
          <p:cNvPr id="19" name="18 CuadroTexto"/>
          <p:cNvSpPr txBox="1"/>
          <p:nvPr/>
        </p:nvSpPr>
        <p:spPr>
          <a:xfrm rot="10800000">
            <a:off x="4533554" y="614284"/>
            <a:ext cx="369332" cy="1927344"/>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tiene sentido por que existe</a:t>
            </a:r>
          </a:p>
        </p:txBody>
      </p:sp>
      <p:sp>
        <p:nvSpPr>
          <p:cNvPr id="20" name="19 Elipse"/>
          <p:cNvSpPr/>
          <p:nvPr/>
        </p:nvSpPr>
        <p:spPr>
          <a:xfrm>
            <a:off x="6508599" y="3963332"/>
            <a:ext cx="1885298" cy="459835"/>
          </a:xfrm>
          <a:prstGeom prst="ellipse">
            <a:avLst/>
          </a:prstGeom>
          <a:solidFill>
            <a:srgbClr val="66FFCC"/>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0" u="none" strike="noStrike" kern="0" cap="none" spc="0" normalizeH="0" baseline="0" noProof="0" dirty="0" smtClean="0">
                <a:ln>
                  <a:noFill/>
                </a:ln>
                <a:solidFill>
                  <a:prstClr val="black"/>
                </a:solidFill>
                <a:effectLst/>
                <a:uLnTx/>
                <a:uFillTx/>
                <a:latin typeface="Calibri"/>
                <a:ea typeface="+mn-ea"/>
                <a:cs typeface="+mn-cs"/>
              </a:rPr>
              <a:t>INFERENCIAL</a:t>
            </a:r>
          </a:p>
        </p:txBody>
      </p:sp>
      <p:sp>
        <p:nvSpPr>
          <p:cNvPr id="21" name="20 CuadroTexto"/>
          <p:cNvSpPr txBox="1"/>
          <p:nvPr/>
        </p:nvSpPr>
        <p:spPr>
          <a:xfrm rot="16200000">
            <a:off x="3109363" y="3284368"/>
            <a:ext cx="369332" cy="1780569"/>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organiza, resume, analiza</a:t>
            </a:r>
          </a:p>
        </p:txBody>
      </p:sp>
      <p:sp>
        <p:nvSpPr>
          <p:cNvPr id="22" name="21 Elipse"/>
          <p:cNvSpPr/>
          <p:nvPr/>
        </p:nvSpPr>
        <p:spPr>
          <a:xfrm>
            <a:off x="2685658" y="4893317"/>
            <a:ext cx="1441080" cy="360040"/>
          </a:xfrm>
          <a:prstGeom prst="ellipse">
            <a:avLst/>
          </a:prstGeom>
          <a:solidFill>
            <a:srgbClr val="4F81BD">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Muestra</a:t>
            </a:r>
          </a:p>
        </p:txBody>
      </p:sp>
      <p:cxnSp>
        <p:nvCxnSpPr>
          <p:cNvPr id="23" name="22 Conector recto de flecha"/>
          <p:cNvCxnSpPr>
            <a:stCxn id="10" idx="4"/>
            <a:endCxn id="22" idx="0"/>
          </p:cNvCxnSpPr>
          <p:nvPr/>
        </p:nvCxnSpPr>
        <p:spPr>
          <a:xfrm flipH="1">
            <a:off x="3406198" y="4501612"/>
            <a:ext cx="1190208" cy="391705"/>
          </a:xfrm>
          <a:prstGeom prst="straightConnector1">
            <a:avLst/>
          </a:prstGeom>
          <a:noFill/>
          <a:ln w="28575" cap="flat" cmpd="sng" algn="ctr">
            <a:solidFill>
              <a:srgbClr val="4F81BD">
                <a:shade val="95000"/>
                <a:satMod val="105000"/>
              </a:srgbClr>
            </a:solidFill>
            <a:prstDash val="solid"/>
            <a:tailEnd type="arrow"/>
          </a:ln>
          <a:effectLst/>
        </p:spPr>
      </p:cxnSp>
      <p:cxnSp>
        <p:nvCxnSpPr>
          <p:cNvPr id="24" name="23 Conector recto de flecha"/>
          <p:cNvCxnSpPr>
            <a:stCxn id="20" idx="0"/>
            <a:endCxn id="17" idx="4"/>
          </p:cNvCxnSpPr>
          <p:nvPr/>
        </p:nvCxnSpPr>
        <p:spPr>
          <a:xfrm flipV="1">
            <a:off x="7451248" y="3165605"/>
            <a:ext cx="344989" cy="797727"/>
          </a:xfrm>
          <a:prstGeom prst="straightConnector1">
            <a:avLst/>
          </a:prstGeom>
          <a:noFill/>
          <a:ln w="28575" cap="flat" cmpd="sng" algn="ctr">
            <a:solidFill>
              <a:srgbClr val="4F81BD">
                <a:shade val="95000"/>
                <a:satMod val="105000"/>
              </a:srgbClr>
            </a:solidFill>
            <a:prstDash val="solid"/>
            <a:tailEnd type="arrow"/>
          </a:ln>
          <a:effectLst/>
        </p:spPr>
      </p:cxnSp>
      <p:cxnSp>
        <p:nvCxnSpPr>
          <p:cNvPr id="25" name="24 Conector recto de flecha"/>
          <p:cNvCxnSpPr>
            <a:stCxn id="20" idx="4"/>
            <a:endCxn id="26" idx="0"/>
          </p:cNvCxnSpPr>
          <p:nvPr/>
        </p:nvCxnSpPr>
        <p:spPr>
          <a:xfrm>
            <a:off x="7451248" y="4423167"/>
            <a:ext cx="223596" cy="892016"/>
          </a:xfrm>
          <a:prstGeom prst="straightConnector1">
            <a:avLst/>
          </a:prstGeom>
          <a:noFill/>
          <a:ln w="28575" cap="flat" cmpd="sng" algn="ctr">
            <a:solidFill>
              <a:srgbClr val="4F81BD">
                <a:shade val="95000"/>
                <a:satMod val="105000"/>
              </a:srgbClr>
            </a:solidFill>
            <a:prstDash val="solid"/>
            <a:tailEnd type="arrow"/>
          </a:ln>
          <a:effectLst/>
        </p:spPr>
      </p:cxnSp>
      <p:sp>
        <p:nvSpPr>
          <p:cNvPr id="26" name="25 Elipse"/>
          <p:cNvSpPr/>
          <p:nvPr/>
        </p:nvSpPr>
        <p:spPr>
          <a:xfrm>
            <a:off x="6280109" y="5315183"/>
            <a:ext cx="2789470" cy="435696"/>
          </a:xfrm>
          <a:prstGeom prst="ellipse">
            <a:avLst/>
          </a:prstGeom>
          <a:solidFill>
            <a:srgbClr val="66FFCC"/>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Toma de decisiones: Pruebas de Hipótesis</a:t>
            </a:r>
          </a:p>
        </p:txBody>
      </p:sp>
      <p:sp>
        <p:nvSpPr>
          <p:cNvPr id="27" name="26 CuadroTexto"/>
          <p:cNvSpPr txBox="1"/>
          <p:nvPr/>
        </p:nvSpPr>
        <p:spPr>
          <a:xfrm rot="9175810">
            <a:off x="6310074" y="2171672"/>
            <a:ext cx="553998" cy="1609647"/>
          </a:xfrm>
          <a:prstGeom prst="rect">
            <a:avLst/>
          </a:prstGeom>
          <a:noFill/>
          <a:ln w="25400" cap="flat" cmpd="sng" algn="ctr">
            <a:noFill/>
            <a:prstDash val="solid"/>
          </a:ln>
          <a:effectLst/>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Permite controlar el error en el proceso</a:t>
            </a:r>
          </a:p>
        </p:txBody>
      </p:sp>
      <p:sp>
        <p:nvSpPr>
          <p:cNvPr id="28" name="27 CuadroTexto"/>
          <p:cNvSpPr txBox="1"/>
          <p:nvPr/>
        </p:nvSpPr>
        <p:spPr>
          <a:xfrm rot="3354698">
            <a:off x="3895595" y="89943"/>
            <a:ext cx="553998" cy="1593633"/>
          </a:xfrm>
          <a:prstGeom prst="rect">
            <a:avLst/>
          </a:prstGeom>
          <a:noFill/>
          <a:ln w="25400" cap="flat" cmpd="sng" algn="ctr">
            <a:noFill/>
            <a:prstDash val="solid"/>
          </a:ln>
          <a:effectLst/>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genera  el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concepto de</a:t>
            </a:r>
          </a:p>
        </p:txBody>
      </p:sp>
      <p:cxnSp>
        <p:nvCxnSpPr>
          <p:cNvPr id="29" name="28 Conector recto de flecha"/>
          <p:cNvCxnSpPr>
            <a:stCxn id="8" idx="4"/>
            <a:endCxn id="12" idx="0"/>
          </p:cNvCxnSpPr>
          <p:nvPr/>
        </p:nvCxnSpPr>
        <p:spPr>
          <a:xfrm flipH="1">
            <a:off x="3632389" y="586552"/>
            <a:ext cx="980854" cy="699037"/>
          </a:xfrm>
          <a:prstGeom prst="straightConnector1">
            <a:avLst/>
          </a:prstGeom>
          <a:noFill/>
          <a:ln w="28575" cap="flat" cmpd="sng" algn="ctr">
            <a:solidFill>
              <a:srgbClr val="4F81BD">
                <a:shade val="95000"/>
                <a:satMod val="105000"/>
              </a:srgbClr>
            </a:solidFill>
            <a:prstDash val="solid"/>
            <a:tailEnd type="arrow"/>
          </a:ln>
          <a:effectLst/>
        </p:spPr>
      </p:cxnSp>
      <p:cxnSp>
        <p:nvCxnSpPr>
          <p:cNvPr id="30" name="29 Conector recto de flecha"/>
          <p:cNvCxnSpPr>
            <a:stCxn id="12" idx="2"/>
            <a:endCxn id="13" idx="6"/>
          </p:cNvCxnSpPr>
          <p:nvPr/>
        </p:nvCxnSpPr>
        <p:spPr>
          <a:xfrm flipH="1" flipV="1">
            <a:off x="1801826" y="859814"/>
            <a:ext cx="1218459" cy="582107"/>
          </a:xfrm>
          <a:prstGeom prst="straightConnector1">
            <a:avLst/>
          </a:prstGeom>
          <a:noFill/>
          <a:ln w="28575" cap="flat" cmpd="sng" algn="ctr">
            <a:solidFill>
              <a:srgbClr val="4F81BD">
                <a:shade val="95000"/>
                <a:satMod val="105000"/>
              </a:srgbClr>
            </a:solidFill>
            <a:prstDash val="solid"/>
            <a:tailEnd type="arrow"/>
          </a:ln>
          <a:effectLst/>
        </p:spPr>
      </p:cxnSp>
      <p:sp>
        <p:nvSpPr>
          <p:cNvPr id="31" name="30 CuadroTexto"/>
          <p:cNvSpPr txBox="1"/>
          <p:nvPr/>
        </p:nvSpPr>
        <p:spPr>
          <a:xfrm rot="17667137">
            <a:off x="2201886" y="604042"/>
            <a:ext cx="553998" cy="1149168"/>
          </a:xfrm>
          <a:prstGeom prst="rect">
            <a:avLst/>
          </a:prstGeom>
          <a:noFill/>
          <a:ln w="25400" cap="flat" cmpd="sng" algn="ctr">
            <a:noFill/>
            <a:prstDash val="solid"/>
          </a:ln>
          <a:effectLst/>
        </p:spPr>
        <p:txBody>
          <a:bodyPr vert="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no directamente observable</a:t>
            </a:r>
          </a:p>
        </p:txBody>
      </p:sp>
      <p:cxnSp>
        <p:nvCxnSpPr>
          <p:cNvPr id="32" name="31 Conector recto de flecha"/>
          <p:cNvCxnSpPr>
            <a:stCxn id="12" idx="2"/>
            <a:endCxn id="18" idx="0"/>
          </p:cNvCxnSpPr>
          <p:nvPr/>
        </p:nvCxnSpPr>
        <p:spPr>
          <a:xfrm flipH="1">
            <a:off x="1185794" y="1441921"/>
            <a:ext cx="1834491" cy="313655"/>
          </a:xfrm>
          <a:prstGeom prst="straightConnector1">
            <a:avLst/>
          </a:prstGeom>
          <a:noFill/>
          <a:ln w="28575" cap="flat" cmpd="sng" algn="ctr">
            <a:solidFill>
              <a:srgbClr val="4F81BD">
                <a:shade val="95000"/>
                <a:satMod val="105000"/>
              </a:srgbClr>
            </a:solidFill>
            <a:prstDash val="solid"/>
            <a:tailEnd type="arrow"/>
          </a:ln>
          <a:effectLst/>
        </p:spPr>
      </p:cxnSp>
      <p:sp>
        <p:nvSpPr>
          <p:cNvPr id="33" name="32 CuadroTexto"/>
          <p:cNvSpPr txBox="1"/>
          <p:nvPr/>
        </p:nvSpPr>
        <p:spPr>
          <a:xfrm rot="15632629">
            <a:off x="2081308" y="967374"/>
            <a:ext cx="553998" cy="1159469"/>
          </a:xfrm>
          <a:prstGeom prst="rect">
            <a:avLst/>
          </a:prstGeom>
          <a:noFill/>
          <a:ln w="25400" cap="flat" cmpd="sng" algn="ctr">
            <a:noFill/>
            <a:prstDash val="solid"/>
          </a:ln>
          <a:effectLst/>
        </p:spPr>
        <p:txBody>
          <a:bodyPr vert="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puede ser directamente</a:t>
            </a:r>
          </a:p>
        </p:txBody>
      </p:sp>
      <p:sp>
        <p:nvSpPr>
          <p:cNvPr id="34" name="33 CuadroTexto"/>
          <p:cNvSpPr txBox="1"/>
          <p:nvPr/>
        </p:nvSpPr>
        <p:spPr>
          <a:xfrm rot="18708792">
            <a:off x="487188" y="753717"/>
            <a:ext cx="553998" cy="1219123"/>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err="1" smtClean="0">
                <a:ln>
                  <a:noFill/>
                </a:ln>
                <a:solidFill>
                  <a:prstClr val="black"/>
                </a:solidFill>
                <a:effectLst/>
                <a:uLnTx/>
                <a:uFillTx/>
                <a:latin typeface="Calibri"/>
                <a:ea typeface="+mn-ea"/>
                <a:cs typeface="+mn-cs"/>
              </a:rPr>
              <a:t>operacionali</a:t>
            </a:r>
            <a:r>
              <a:rPr kumimoji="0" lang="es-ES" sz="1200" b="1" i="0" u="none" strike="noStrike" kern="0" cap="none" spc="0" normalizeH="0" baseline="0" noProof="0" dirty="0" smtClean="0">
                <a:ln>
                  <a:noFill/>
                </a:ln>
                <a:solidFill>
                  <a:prstClr val="black"/>
                </a:solidFill>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err="1" smtClean="0">
                <a:ln>
                  <a:noFill/>
                </a:ln>
                <a:solidFill>
                  <a:prstClr val="black"/>
                </a:solidFill>
                <a:effectLst/>
                <a:uLnTx/>
                <a:uFillTx/>
                <a:latin typeface="Calibri"/>
                <a:ea typeface="+mn-ea"/>
                <a:cs typeface="+mn-cs"/>
              </a:rPr>
              <a:t>lizado</a:t>
            </a:r>
            <a:r>
              <a:rPr kumimoji="0" lang="es-ES" sz="1200" b="1" i="0" u="none" strike="noStrike" kern="0" cap="none" spc="0" normalizeH="0" baseline="0" noProof="0" dirty="0" smtClean="0">
                <a:ln>
                  <a:noFill/>
                </a:ln>
                <a:solidFill>
                  <a:prstClr val="black"/>
                </a:solidFill>
                <a:effectLst/>
                <a:uLnTx/>
                <a:uFillTx/>
                <a:latin typeface="Calibri"/>
                <a:ea typeface="+mn-ea"/>
                <a:cs typeface="+mn-cs"/>
              </a:rPr>
              <a:t> en una</a:t>
            </a:r>
          </a:p>
        </p:txBody>
      </p:sp>
      <p:sp>
        <p:nvSpPr>
          <p:cNvPr id="35" name="34 CuadroTexto"/>
          <p:cNvSpPr txBox="1"/>
          <p:nvPr/>
        </p:nvSpPr>
        <p:spPr>
          <a:xfrm>
            <a:off x="115263" y="1945622"/>
            <a:ext cx="369332" cy="1192013"/>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Susceptible de</a:t>
            </a:r>
          </a:p>
        </p:txBody>
      </p:sp>
      <p:sp>
        <p:nvSpPr>
          <p:cNvPr id="36" name="35 CuadroTexto"/>
          <p:cNvSpPr txBox="1"/>
          <p:nvPr/>
        </p:nvSpPr>
        <p:spPr>
          <a:xfrm rot="1445726">
            <a:off x="7290394" y="3052288"/>
            <a:ext cx="369332" cy="1017438"/>
          </a:xfrm>
          <a:prstGeom prst="rect">
            <a:avLst/>
          </a:prstGeom>
          <a:noFill/>
          <a:ln w="25400" cap="flat" cmpd="sng" algn="ctr">
            <a:noFill/>
            <a:prstDash val="solid"/>
          </a:ln>
          <a:effectLst/>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métodos de</a:t>
            </a:r>
          </a:p>
        </p:txBody>
      </p:sp>
      <p:sp>
        <p:nvSpPr>
          <p:cNvPr id="37" name="36 CuadroTexto"/>
          <p:cNvSpPr txBox="1"/>
          <p:nvPr/>
        </p:nvSpPr>
        <p:spPr>
          <a:xfrm rot="9876658">
            <a:off x="7490178" y="4316353"/>
            <a:ext cx="369332" cy="1017438"/>
          </a:xfrm>
          <a:prstGeom prst="rect">
            <a:avLst/>
          </a:prstGeom>
          <a:noFill/>
          <a:ln w="25400" cap="flat" cmpd="sng" algn="ctr">
            <a:noFill/>
            <a:prstDash val="solid"/>
          </a:ln>
          <a:effectLst/>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métodos de</a:t>
            </a:r>
          </a:p>
        </p:txBody>
      </p:sp>
      <p:cxnSp>
        <p:nvCxnSpPr>
          <p:cNvPr id="38" name="37 Conector recto de flecha"/>
          <p:cNvCxnSpPr>
            <a:stCxn id="16" idx="4"/>
          </p:cNvCxnSpPr>
          <p:nvPr/>
        </p:nvCxnSpPr>
        <p:spPr>
          <a:xfrm>
            <a:off x="6113786" y="2107992"/>
            <a:ext cx="985010" cy="1881994"/>
          </a:xfrm>
          <a:prstGeom prst="straightConnector1">
            <a:avLst/>
          </a:prstGeom>
          <a:noFill/>
          <a:ln w="28575" cap="flat" cmpd="sng" algn="ctr">
            <a:solidFill>
              <a:srgbClr val="4F81BD">
                <a:shade val="95000"/>
                <a:satMod val="105000"/>
              </a:srgbClr>
            </a:solidFill>
            <a:prstDash val="solid"/>
            <a:tailEnd type="arrow"/>
          </a:ln>
          <a:effectLst/>
        </p:spPr>
      </p:cxnSp>
      <p:cxnSp>
        <p:nvCxnSpPr>
          <p:cNvPr id="39" name="38 Conector recto de flecha"/>
          <p:cNvCxnSpPr>
            <a:stCxn id="11" idx="5"/>
            <a:endCxn id="10" idx="2"/>
          </p:cNvCxnSpPr>
          <p:nvPr/>
        </p:nvCxnSpPr>
        <p:spPr>
          <a:xfrm>
            <a:off x="2155382" y="4277410"/>
            <a:ext cx="1967214" cy="8178"/>
          </a:xfrm>
          <a:prstGeom prst="straightConnector1">
            <a:avLst/>
          </a:prstGeom>
          <a:noFill/>
          <a:ln w="28575" cap="flat" cmpd="sng" algn="ctr">
            <a:solidFill>
              <a:srgbClr val="4F81BD">
                <a:shade val="95000"/>
                <a:satMod val="105000"/>
              </a:srgbClr>
            </a:solidFill>
            <a:prstDash val="solid"/>
            <a:tailEnd type="arrow"/>
          </a:ln>
          <a:effectLst/>
        </p:spPr>
      </p:cxnSp>
      <p:sp>
        <p:nvSpPr>
          <p:cNvPr id="40" name="39 Elipse"/>
          <p:cNvSpPr/>
          <p:nvPr/>
        </p:nvSpPr>
        <p:spPr>
          <a:xfrm>
            <a:off x="2458884" y="1720996"/>
            <a:ext cx="1993730" cy="402560"/>
          </a:xfrm>
          <a:prstGeom prst="ellipse">
            <a:avLst/>
          </a:prstGeom>
          <a:solidFill>
            <a:srgbClr val="9BBB59">
              <a:lumMod val="40000"/>
              <a:lumOff val="6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Distribución de frecuencias</a:t>
            </a:r>
          </a:p>
        </p:txBody>
      </p:sp>
      <p:cxnSp>
        <p:nvCxnSpPr>
          <p:cNvPr id="41" name="40 Conector recto de flecha"/>
          <p:cNvCxnSpPr>
            <a:stCxn id="18" idx="6"/>
            <a:endCxn id="40" idx="2"/>
          </p:cNvCxnSpPr>
          <p:nvPr/>
        </p:nvCxnSpPr>
        <p:spPr>
          <a:xfrm flipV="1">
            <a:off x="1972062" y="1922276"/>
            <a:ext cx="486822" cy="23346"/>
          </a:xfrm>
          <a:prstGeom prst="straightConnector1">
            <a:avLst/>
          </a:prstGeom>
          <a:noFill/>
          <a:ln w="28575" cap="flat" cmpd="sng" algn="ctr">
            <a:solidFill>
              <a:srgbClr val="4F81BD">
                <a:shade val="95000"/>
                <a:satMod val="105000"/>
              </a:srgbClr>
            </a:solidFill>
            <a:prstDash val="solid"/>
            <a:tailEnd type="arrow"/>
          </a:ln>
          <a:effectLst/>
        </p:spPr>
      </p:cxnSp>
      <p:sp>
        <p:nvSpPr>
          <p:cNvPr id="42" name="41 CuadroTexto"/>
          <p:cNvSpPr txBox="1"/>
          <p:nvPr/>
        </p:nvSpPr>
        <p:spPr>
          <a:xfrm rot="15982031">
            <a:off x="1980356" y="1601994"/>
            <a:ext cx="369332" cy="474314"/>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tiene</a:t>
            </a:r>
          </a:p>
        </p:txBody>
      </p:sp>
      <p:cxnSp>
        <p:nvCxnSpPr>
          <p:cNvPr id="43" name="42 Conector recto de flecha"/>
          <p:cNvCxnSpPr>
            <a:stCxn id="48" idx="0"/>
          </p:cNvCxnSpPr>
          <p:nvPr/>
        </p:nvCxnSpPr>
        <p:spPr>
          <a:xfrm flipV="1">
            <a:off x="4613242" y="598008"/>
            <a:ext cx="0" cy="1983028"/>
          </a:xfrm>
          <a:prstGeom prst="straightConnector1">
            <a:avLst/>
          </a:prstGeom>
          <a:noFill/>
          <a:ln w="28575" cap="flat" cmpd="sng" algn="ctr">
            <a:solidFill>
              <a:srgbClr val="4F81BD">
                <a:shade val="95000"/>
                <a:satMod val="105000"/>
              </a:srgbClr>
            </a:solidFill>
            <a:prstDash val="solid"/>
            <a:tailEnd type="arrow"/>
          </a:ln>
          <a:effectLst/>
        </p:spPr>
      </p:cxnSp>
      <p:sp>
        <p:nvSpPr>
          <p:cNvPr id="44" name="43 CuadroTexto"/>
          <p:cNvSpPr txBox="1"/>
          <p:nvPr/>
        </p:nvSpPr>
        <p:spPr>
          <a:xfrm rot="16200000">
            <a:off x="4487193" y="1102675"/>
            <a:ext cx="553998" cy="1228230"/>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modelizada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con</a:t>
            </a:r>
          </a:p>
        </p:txBody>
      </p:sp>
      <p:cxnSp>
        <p:nvCxnSpPr>
          <p:cNvPr id="45" name="44 Conector curvado"/>
          <p:cNvCxnSpPr>
            <a:stCxn id="40" idx="7"/>
            <a:endCxn id="16" idx="1"/>
          </p:cNvCxnSpPr>
          <p:nvPr/>
        </p:nvCxnSpPr>
        <p:spPr>
          <a:xfrm rot="5400000" flipH="1" flipV="1">
            <a:off x="4691724" y="1210359"/>
            <a:ext cx="38506" cy="1100677"/>
          </a:xfrm>
          <a:prstGeom prst="curvedConnector3">
            <a:avLst>
              <a:gd name="adj1" fmla="val 856999"/>
            </a:avLst>
          </a:prstGeom>
          <a:noFill/>
          <a:ln w="28575" cap="flat" cmpd="sng" algn="ctr">
            <a:solidFill>
              <a:srgbClr val="4F81BD">
                <a:shade val="95000"/>
                <a:satMod val="105000"/>
              </a:srgbClr>
            </a:solidFill>
            <a:prstDash val="sysDash"/>
            <a:tailEnd type="arrow"/>
          </a:ln>
          <a:effectLst/>
        </p:spPr>
      </p:cxnSp>
      <p:sp>
        <p:nvSpPr>
          <p:cNvPr id="46" name="45 CuadroTexto"/>
          <p:cNvSpPr txBox="1"/>
          <p:nvPr/>
        </p:nvSpPr>
        <p:spPr>
          <a:xfrm rot="15688202">
            <a:off x="3250493" y="3928534"/>
            <a:ext cx="369332" cy="1137445"/>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pueden ser</a:t>
            </a:r>
          </a:p>
        </p:txBody>
      </p:sp>
      <p:sp>
        <p:nvSpPr>
          <p:cNvPr id="47" name="46 CuadroTexto"/>
          <p:cNvSpPr txBox="1"/>
          <p:nvPr/>
        </p:nvSpPr>
        <p:spPr>
          <a:xfrm rot="16200000">
            <a:off x="7703654" y="1054724"/>
            <a:ext cx="553998" cy="1654250"/>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Permite asignar confianza en</a:t>
            </a:r>
          </a:p>
        </p:txBody>
      </p:sp>
      <p:sp>
        <p:nvSpPr>
          <p:cNvPr id="48" name="47 Elipse"/>
          <p:cNvSpPr/>
          <p:nvPr/>
        </p:nvSpPr>
        <p:spPr>
          <a:xfrm>
            <a:off x="3671720" y="2581036"/>
            <a:ext cx="1883044" cy="436821"/>
          </a:xfrm>
          <a:prstGeom prst="ellipse">
            <a:avLst/>
          </a:prstGeom>
          <a:solidFill>
            <a:srgbClr val="FFFF00"/>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700" b="1" i="0" u="none" strike="noStrike" kern="0" cap="none" spc="0" normalizeH="0" baseline="0" noProof="0" dirty="0" smtClean="0">
                <a:ln>
                  <a:noFill/>
                </a:ln>
                <a:solidFill>
                  <a:prstClr val="black"/>
                </a:solidFill>
                <a:effectLst/>
                <a:uLnTx/>
                <a:uFillTx/>
                <a:latin typeface="Calibri"/>
                <a:ea typeface="+mn-ea"/>
                <a:cs typeface="+mn-cs"/>
              </a:rPr>
              <a:t>ESTADÍSTICA</a:t>
            </a:r>
          </a:p>
        </p:txBody>
      </p:sp>
      <p:sp>
        <p:nvSpPr>
          <p:cNvPr id="49" name="48 CuadroTexto"/>
          <p:cNvSpPr txBox="1"/>
          <p:nvPr/>
        </p:nvSpPr>
        <p:spPr>
          <a:xfrm rot="16200000">
            <a:off x="7266581" y="-194659"/>
            <a:ext cx="369332" cy="3056003"/>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Permite determinar el nivel de significación en</a:t>
            </a:r>
          </a:p>
        </p:txBody>
      </p:sp>
      <p:sp>
        <p:nvSpPr>
          <p:cNvPr id="50" name="49 Elipse"/>
          <p:cNvSpPr/>
          <p:nvPr/>
        </p:nvSpPr>
        <p:spPr>
          <a:xfrm>
            <a:off x="1956605" y="3367026"/>
            <a:ext cx="2289090" cy="544949"/>
          </a:xfrm>
          <a:prstGeom prst="ellipse">
            <a:avLst/>
          </a:prstGeom>
          <a:solidFill>
            <a:srgbClr val="C0504D">
              <a:lumMod val="40000"/>
              <a:lumOff val="6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ea typeface="+mn-ea"/>
                <a:cs typeface="+mn-cs"/>
              </a:rPr>
              <a:t>Medidas Posición,</a:t>
            </a:r>
          </a:p>
          <a:p>
            <a:pPr marL="0" marR="0" lvl="0" indent="0" algn="ctr" defTabSz="914400" eaLnBrk="1" fontAlgn="auto" latinLnBrk="0" hangingPunct="1">
              <a:lnSpc>
                <a:spcPts val="1200"/>
              </a:lnSpc>
              <a:spcBef>
                <a:spcPts val="0"/>
              </a:spcBef>
              <a:spcAft>
                <a:spcPts val="0"/>
              </a:spcAft>
              <a:buClrTx/>
              <a:buSzTx/>
              <a:buFontTx/>
              <a:buNone/>
              <a:tabLst/>
              <a:defRPr/>
            </a:pPr>
            <a:r>
              <a:rPr kumimoji="0" lang="es-ES" sz="1400" b="0" i="0" u="none" strike="noStrike" kern="0" cap="none" spc="0" normalizeH="0" baseline="0" noProof="0" dirty="0" smtClean="0">
                <a:ln>
                  <a:noFill/>
                </a:ln>
                <a:solidFill>
                  <a:prstClr val="black"/>
                </a:solidFill>
                <a:effectLst/>
                <a:uLnTx/>
                <a:uFillTx/>
                <a:latin typeface="Calibri"/>
                <a:ea typeface="+mn-ea"/>
                <a:cs typeface="+mn-cs"/>
              </a:rPr>
              <a:t>Tendencia Central, Variabilidad y otras.</a:t>
            </a:r>
          </a:p>
        </p:txBody>
      </p:sp>
      <p:sp>
        <p:nvSpPr>
          <p:cNvPr id="51" name="50 CuadroTexto"/>
          <p:cNvSpPr txBox="1"/>
          <p:nvPr/>
        </p:nvSpPr>
        <p:spPr>
          <a:xfrm rot="10800000">
            <a:off x="2975673" y="2107992"/>
            <a:ext cx="369332" cy="1017438"/>
          </a:xfrm>
          <a:prstGeom prst="rect">
            <a:avLst/>
          </a:prstGeom>
          <a:noFill/>
          <a:ln w="25400" cap="flat" cmpd="sng" algn="ctr">
            <a:noFill/>
            <a:prstDash val="solid"/>
          </a:ln>
          <a:effectLst/>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resumida en</a:t>
            </a:r>
          </a:p>
        </p:txBody>
      </p:sp>
      <p:sp>
        <p:nvSpPr>
          <p:cNvPr id="52" name="51 CuadroTexto"/>
          <p:cNvSpPr txBox="1"/>
          <p:nvPr/>
        </p:nvSpPr>
        <p:spPr>
          <a:xfrm>
            <a:off x="3222902" y="2071631"/>
            <a:ext cx="553998" cy="1018809"/>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representada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 por</a:t>
            </a:r>
          </a:p>
        </p:txBody>
      </p:sp>
      <p:sp>
        <p:nvSpPr>
          <p:cNvPr id="53" name="52 CuadroTexto"/>
          <p:cNvSpPr txBox="1"/>
          <p:nvPr/>
        </p:nvSpPr>
        <p:spPr>
          <a:xfrm rot="15091308">
            <a:off x="3930186" y="4432570"/>
            <a:ext cx="369332" cy="666449"/>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de una</a:t>
            </a:r>
          </a:p>
        </p:txBody>
      </p:sp>
      <p:sp>
        <p:nvSpPr>
          <p:cNvPr id="54" name="53 Elipse"/>
          <p:cNvSpPr/>
          <p:nvPr/>
        </p:nvSpPr>
        <p:spPr>
          <a:xfrm>
            <a:off x="5736077" y="6141177"/>
            <a:ext cx="1646440" cy="360040"/>
          </a:xfrm>
          <a:prstGeom prst="ellipse">
            <a:avLst/>
          </a:prstGeom>
          <a:solidFill>
            <a:srgbClr val="4BACC6">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Parámetros</a:t>
            </a:r>
          </a:p>
        </p:txBody>
      </p:sp>
      <p:sp>
        <p:nvSpPr>
          <p:cNvPr id="55" name="54 Elipse"/>
          <p:cNvSpPr/>
          <p:nvPr/>
        </p:nvSpPr>
        <p:spPr>
          <a:xfrm>
            <a:off x="1666576" y="6139655"/>
            <a:ext cx="1739622" cy="360040"/>
          </a:xfrm>
          <a:prstGeom prst="ellipse">
            <a:avLst/>
          </a:prstGeom>
          <a:solidFill>
            <a:srgbClr val="4BACC6">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Estadísticos</a:t>
            </a:r>
          </a:p>
        </p:txBody>
      </p:sp>
      <p:cxnSp>
        <p:nvCxnSpPr>
          <p:cNvPr id="56" name="55 Conector recto de flecha"/>
          <p:cNvCxnSpPr>
            <a:stCxn id="13" idx="3"/>
            <a:endCxn id="18" idx="0"/>
          </p:cNvCxnSpPr>
          <p:nvPr/>
        </p:nvCxnSpPr>
        <p:spPr>
          <a:xfrm>
            <a:off x="325910" y="996231"/>
            <a:ext cx="859884" cy="759345"/>
          </a:xfrm>
          <a:prstGeom prst="straightConnector1">
            <a:avLst/>
          </a:prstGeom>
          <a:noFill/>
          <a:ln w="28575" cap="flat" cmpd="sng" algn="ctr">
            <a:solidFill>
              <a:srgbClr val="4F81BD">
                <a:shade val="95000"/>
                <a:satMod val="105000"/>
              </a:srgbClr>
            </a:solidFill>
            <a:prstDash val="solid"/>
            <a:tailEnd type="arrow"/>
          </a:ln>
          <a:effectLst/>
        </p:spPr>
      </p:cxnSp>
      <p:cxnSp>
        <p:nvCxnSpPr>
          <p:cNvPr id="57" name="56 Conector recto de flecha"/>
          <p:cNvCxnSpPr>
            <a:stCxn id="22" idx="4"/>
            <a:endCxn id="55" idx="6"/>
          </p:cNvCxnSpPr>
          <p:nvPr/>
        </p:nvCxnSpPr>
        <p:spPr>
          <a:xfrm>
            <a:off x="3406198" y="5253357"/>
            <a:ext cx="0" cy="1066318"/>
          </a:xfrm>
          <a:prstGeom prst="straightConnector1">
            <a:avLst/>
          </a:prstGeom>
          <a:noFill/>
          <a:ln w="28575" cap="flat" cmpd="sng" algn="ctr">
            <a:solidFill>
              <a:srgbClr val="4F81BD">
                <a:shade val="95000"/>
                <a:satMod val="105000"/>
              </a:srgbClr>
            </a:solidFill>
            <a:prstDash val="solid"/>
            <a:tailEnd type="arrow"/>
          </a:ln>
          <a:effectLst/>
        </p:spPr>
      </p:cxnSp>
      <p:sp>
        <p:nvSpPr>
          <p:cNvPr id="58" name="57 CuadroTexto"/>
          <p:cNvSpPr txBox="1"/>
          <p:nvPr/>
        </p:nvSpPr>
        <p:spPr>
          <a:xfrm>
            <a:off x="3361440" y="5189043"/>
            <a:ext cx="369332" cy="1034041"/>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proporciona</a:t>
            </a:r>
          </a:p>
        </p:txBody>
      </p:sp>
      <p:cxnSp>
        <p:nvCxnSpPr>
          <p:cNvPr id="59" name="58 Conector recto de flecha"/>
          <p:cNvCxnSpPr>
            <a:stCxn id="54" idx="2"/>
            <a:endCxn id="9" idx="4"/>
          </p:cNvCxnSpPr>
          <p:nvPr/>
        </p:nvCxnSpPr>
        <p:spPr>
          <a:xfrm flipH="1" flipV="1">
            <a:off x="5725363" y="5252139"/>
            <a:ext cx="10714" cy="1069058"/>
          </a:xfrm>
          <a:prstGeom prst="straightConnector1">
            <a:avLst/>
          </a:prstGeom>
          <a:noFill/>
          <a:ln w="28575" cap="flat" cmpd="sng" algn="ctr">
            <a:solidFill>
              <a:srgbClr val="4F81BD">
                <a:shade val="95000"/>
                <a:satMod val="105000"/>
              </a:srgbClr>
            </a:solidFill>
            <a:prstDash val="solid"/>
            <a:tailEnd type="arrow"/>
          </a:ln>
          <a:effectLst/>
        </p:spPr>
      </p:cxnSp>
      <p:cxnSp>
        <p:nvCxnSpPr>
          <p:cNvPr id="60" name="59 Conector recto de flecha"/>
          <p:cNvCxnSpPr>
            <a:stCxn id="22" idx="6"/>
            <a:endCxn id="9" idx="2"/>
          </p:cNvCxnSpPr>
          <p:nvPr/>
        </p:nvCxnSpPr>
        <p:spPr>
          <a:xfrm flipV="1">
            <a:off x="4126738" y="5072119"/>
            <a:ext cx="892768" cy="1218"/>
          </a:xfrm>
          <a:prstGeom prst="straightConnector1">
            <a:avLst/>
          </a:prstGeom>
          <a:noFill/>
          <a:ln w="28575" cap="flat" cmpd="sng" algn="ctr">
            <a:solidFill>
              <a:srgbClr val="4F81BD">
                <a:shade val="95000"/>
                <a:satMod val="105000"/>
              </a:srgbClr>
            </a:solidFill>
            <a:prstDash val="solid"/>
            <a:tailEnd type="arrow"/>
          </a:ln>
          <a:effectLst/>
        </p:spPr>
      </p:cxnSp>
      <p:sp>
        <p:nvSpPr>
          <p:cNvPr id="61" name="60 CuadroTexto"/>
          <p:cNvSpPr txBox="1"/>
          <p:nvPr/>
        </p:nvSpPr>
        <p:spPr>
          <a:xfrm rot="16200000">
            <a:off x="4351424" y="4703376"/>
            <a:ext cx="369332" cy="900337"/>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es parte de</a:t>
            </a:r>
          </a:p>
        </p:txBody>
      </p:sp>
      <p:sp>
        <p:nvSpPr>
          <p:cNvPr id="62" name="61 Elipse"/>
          <p:cNvSpPr/>
          <p:nvPr/>
        </p:nvSpPr>
        <p:spPr>
          <a:xfrm>
            <a:off x="1117247" y="5712366"/>
            <a:ext cx="1728089" cy="375881"/>
          </a:xfrm>
          <a:prstGeom prst="ellipse">
            <a:avLst/>
          </a:prstGeom>
          <a:solidFill>
            <a:srgbClr val="4BACC6">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Métodos de </a:t>
            </a:r>
          </a:p>
          <a:p>
            <a:pPr marL="0" marR="0" lvl="0" indent="0" algn="ctr" defTabSz="914400" eaLnBrk="1" fontAlgn="auto" latinLnBrk="0" hangingPunct="1">
              <a:lnSpc>
                <a:spcPts val="12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muestreo</a:t>
            </a:r>
          </a:p>
        </p:txBody>
      </p:sp>
      <p:cxnSp>
        <p:nvCxnSpPr>
          <p:cNvPr id="63" name="62 Conector recto de flecha"/>
          <p:cNvCxnSpPr>
            <a:stCxn id="22" idx="3"/>
            <a:endCxn id="62" idx="0"/>
          </p:cNvCxnSpPr>
          <p:nvPr/>
        </p:nvCxnSpPr>
        <p:spPr>
          <a:xfrm flipH="1">
            <a:off x="1981292" y="5200630"/>
            <a:ext cx="915407" cy="511736"/>
          </a:xfrm>
          <a:prstGeom prst="straightConnector1">
            <a:avLst/>
          </a:prstGeom>
          <a:noFill/>
          <a:ln w="28575" cap="flat" cmpd="sng" algn="ctr">
            <a:solidFill>
              <a:srgbClr val="4F81BD">
                <a:shade val="95000"/>
                <a:satMod val="105000"/>
              </a:srgbClr>
            </a:solidFill>
            <a:prstDash val="solid"/>
            <a:tailEnd type="arrow"/>
          </a:ln>
          <a:effectLst/>
        </p:spPr>
      </p:cxnSp>
      <p:sp>
        <p:nvSpPr>
          <p:cNvPr id="64" name="63 CuadroTexto"/>
          <p:cNvSpPr txBox="1"/>
          <p:nvPr/>
        </p:nvSpPr>
        <p:spPr>
          <a:xfrm rot="14513490">
            <a:off x="2126744" y="4835946"/>
            <a:ext cx="553998" cy="1227974"/>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Seleccionada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 por</a:t>
            </a:r>
          </a:p>
        </p:txBody>
      </p:sp>
      <p:sp>
        <p:nvSpPr>
          <p:cNvPr id="65" name="64 Elipse"/>
          <p:cNvSpPr/>
          <p:nvPr/>
        </p:nvSpPr>
        <p:spPr>
          <a:xfrm>
            <a:off x="823486" y="3549914"/>
            <a:ext cx="1100339" cy="282039"/>
          </a:xfrm>
          <a:prstGeom prst="ellipse">
            <a:avLst/>
          </a:prstGeom>
          <a:solidFill>
            <a:srgbClr val="9BBB59">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Escalas</a:t>
            </a:r>
          </a:p>
        </p:txBody>
      </p:sp>
      <p:cxnSp>
        <p:nvCxnSpPr>
          <p:cNvPr id="66" name="65 Conector recto de flecha"/>
          <p:cNvCxnSpPr>
            <a:stCxn id="10" idx="3"/>
            <a:endCxn id="71" idx="6"/>
          </p:cNvCxnSpPr>
          <p:nvPr/>
        </p:nvCxnSpPr>
        <p:spPr>
          <a:xfrm flipH="1">
            <a:off x="2830841" y="4438340"/>
            <a:ext cx="1430531" cy="234139"/>
          </a:xfrm>
          <a:prstGeom prst="straightConnector1">
            <a:avLst/>
          </a:prstGeom>
          <a:noFill/>
          <a:ln w="28575" cap="flat" cmpd="sng" algn="ctr">
            <a:solidFill>
              <a:srgbClr val="4F81BD">
                <a:shade val="95000"/>
                <a:satMod val="105000"/>
              </a:srgbClr>
            </a:solidFill>
            <a:prstDash val="solid"/>
            <a:tailEnd type="arrow"/>
          </a:ln>
          <a:effectLst/>
        </p:spPr>
      </p:cxnSp>
      <p:sp>
        <p:nvSpPr>
          <p:cNvPr id="67" name="66 CuadroTexto"/>
          <p:cNvSpPr txBox="1"/>
          <p:nvPr/>
        </p:nvSpPr>
        <p:spPr>
          <a:xfrm rot="1031832">
            <a:off x="946345" y="3311006"/>
            <a:ext cx="903484" cy="276999"/>
          </a:xfrm>
          <a:prstGeom prst="rect">
            <a:avLst/>
          </a:prstGeom>
          <a:noFill/>
          <a:ln w="25400" cap="flat" cmpd="sng" algn="ctr">
            <a:noFill/>
            <a:prstDash val="solid"/>
          </a:ln>
          <a:effectLst/>
        </p:spPr>
        <p:txBody>
          <a:bodyPr vert="horz"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en diversas</a:t>
            </a:r>
          </a:p>
        </p:txBody>
      </p:sp>
      <p:cxnSp>
        <p:nvCxnSpPr>
          <p:cNvPr id="68" name="67 Conector angular"/>
          <p:cNvCxnSpPr>
            <a:stCxn id="55" idx="4"/>
            <a:endCxn id="54" idx="4"/>
          </p:cNvCxnSpPr>
          <p:nvPr/>
        </p:nvCxnSpPr>
        <p:spPr>
          <a:xfrm rot="16200000" flipH="1">
            <a:off x="4547081" y="4489001"/>
            <a:ext cx="1522" cy="4022910"/>
          </a:xfrm>
          <a:prstGeom prst="bentConnector3">
            <a:avLst>
              <a:gd name="adj1" fmla="val 15119711"/>
            </a:avLst>
          </a:prstGeom>
          <a:noFill/>
          <a:ln w="28575" cap="flat" cmpd="sng" algn="ctr">
            <a:solidFill>
              <a:srgbClr val="4F81BD"/>
            </a:solidFill>
            <a:prstDash val="solid"/>
            <a:tailEnd type="arrow"/>
          </a:ln>
          <a:effectLst/>
        </p:spPr>
      </p:cxnSp>
      <p:sp>
        <p:nvSpPr>
          <p:cNvPr id="69" name="68 CuadroTexto"/>
          <p:cNvSpPr txBox="1"/>
          <p:nvPr/>
        </p:nvSpPr>
        <p:spPr>
          <a:xfrm rot="16200000">
            <a:off x="4336365" y="5830749"/>
            <a:ext cx="369332" cy="1559586"/>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permiten inferir sobre</a:t>
            </a:r>
          </a:p>
        </p:txBody>
      </p:sp>
      <p:sp>
        <p:nvSpPr>
          <p:cNvPr id="70" name="69 CuadroTexto"/>
          <p:cNvSpPr txBox="1"/>
          <p:nvPr/>
        </p:nvSpPr>
        <p:spPr>
          <a:xfrm rot="10800000">
            <a:off x="5459078" y="5153546"/>
            <a:ext cx="553998" cy="1073815"/>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caracterizan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a la</a:t>
            </a:r>
          </a:p>
        </p:txBody>
      </p:sp>
      <p:sp>
        <p:nvSpPr>
          <p:cNvPr id="71" name="70 Elipse"/>
          <p:cNvSpPr/>
          <p:nvPr/>
        </p:nvSpPr>
        <p:spPr>
          <a:xfrm>
            <a:off x="1499201" y="4531459"/>
            <a:ext cx="1331640" cy="282039"/>
          </a:xfrm>
          <a:prstGeom prst="ellipse">
            <a:avLst/>
          </a:prstGeom>
          <a:solidFill>
            <a:srgbClr val="8064A2">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Puntajes</a:t>
            </a:r>
          </a:p>
        </p:txBody>
      </p:sp>
      <p:sp>
        <p:nvSpPr>
          <p:cNvPr id="72" name="71 CuadroTexto"/>
          <p:cNvSpPr txBox="1"/>
          <p:nvPr/>
        </p:nvSpPr>
        <p:spPr>
          <a:xfrm>
            <a:off x="-46742" y="3321271"/>
            <a:ext cx="553998" cy="1241410"/>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de la que 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obtienen</a:t>
            </a:r>
          </a:p>
        </p:txBody>
      </p:sp>
      <p:sp>
        <p:nvSpPr>
          <p:cNvPr id="73" name="72 CuadroTexto"/>
          <p:cNvSpPr txBox="1"/>
          <p:nvPr/>
        </p:nvSpPr>
        <p:spPr>
          <a:xfrm rot="5400000">
            <a:off x="5633956" y="3787831"/>
            <a:ext cx="369332" cy="770148"/>
          </a:xfrm>
          <a:prstGeom prst="rect">
            <a:avLst/>
          </a:prstGeom>
          <a:noFill/>
          <a:ln w="25400" cap="flat" cmpd="sng" algn="ctr">
            <a:noFill/>
            <a:prstDash val="solid"/>
          </a:ln>
          <a:effectLst/>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utiliza</a:t>
            </a:r>
          </a:p>
        </p:txBody>
      </p:sp>
      <p:sp>
        <p:nvSpPr>
          <p:cNvPr id="74" name="73 Elipse"/>
          <p:cNvSpPr/>
          <p:nvPr/>
        </p:nvSpPr>
        <p:spPr>
          <a:xfrm>
            <a:off x="19775" y="5416246"/>
            <a:ext cx="1527889" cy="349050"/>
          </a:xfrm>
          <a:prstGeom prst="ellipse">
            <a:avLst/>
          </a:prstGeom>
          <a:solidFill>
            <a:srgbClr val="8064A2">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Grupo </a:t>
            </a:r>
          </a:p>
          <a:p>
            <a:pPr marL="0" marR="0" lvl="0" indent="0" algn="ctr" defTabSz="914400" eaLnBrk="1" fontAlgn="auto" latinLnBrk="0" hangingPunct="1">
              <a:lnSpc>
                <a:spcPts val="12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Normativo</a:t>
            </a:r>
          </a:p>
        </p:txBody>
      </p:sp>
      <p:cxnSp>
        <p:nvCxnSpPr>
          <p:cNvPr id="75" name="74 Conector angular"/>
          <p:cNvCxnSpPr/>
          <p:nvPr/>
        </p:nvCxnSpPr>
        <p:spPr>
          <a:xfrm rot="5400000">
            <a:off x="-252634" y="2455397"/>
            <a:ext cx="1105128" cy="187267"/>
          </a:xfrm>
          <a:prstGeom prst="bentConnector3">
            <a:avLst>
              <a:gd name="adj1" fmla="val -679"/>
            </a:avLst>
          </a:prstGeom>
          <a:noFill/>
          <a:ln w="25400" cap="flat" cmpd="sng" algn="ctr">
            <a:solidFill>
              <a:srgbClr val="4F81BD">
                <a:shade val="95000"/>
                <a:satMod val="105000"/>
              </a:srgbClr>
            </a:solidFill>
            <a:prstDash val="solid"/>
            <a:tailEnd type="arrow"/>
          </a:ln>
          <a:effectLst/>
        </p:spPr>
      </p:cxnSp>
      <p:cxnSp>
        <p:nvCxnSpPr>
          <p:cNvPr id="76" name="75 Conector recto de flecha"/>
          <p:cNvCxnSpPr>
            <a:stCxn id="71" idx="4"/>
            <a:endCxn id="74" idx="0"/>
          </p:cNvCxnSpPr>
          <p:nvPr/>
        </p:nvCxnSpPr>
        <p:spPr>
          <a:xfrm flipH="1">
            <a:off x="783720" y="4813498"/>
            <a:ext cx="1381301" cy="602748"/>
          </a:xfrm>
          <a:prstGeom prst="straightConnector1">
            <a:avLst/>
          </a:prstGeom>
          <a:noFill/>
          <a:ln w="28575" cap="flat" cmpd="sng" algn="ctr">
            <a:solidFill>
              <a:srgbClr val="4F81BD">
                <a:shade val="95000"/>
                <a:satMod val="105000"/>
              </a:srgbClr>
            </a:solidFill>
            <a:prstDash val="solid"/>
            <a:tailEnd type="arrow"/>
          </a:ln>
          <a:effectLst/>
        </p:spPr>
      </p:cxnSp>
      <p:sp>
        <p:nvSpPr>
          <p:cNvPr id="77" name="76 CuadroTexto"/>
          <p:cNvSpPr txBox="1"/>
          <p:nvPr/>
        </p:nvSpPr>
        <p:spPr>
          <a:xfrm rot="14766397">
            <a:off x="1133749" y="4503338"/>
            <a:ext cx="553998" cy="1227076"/>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estandarizados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según</a:t>
            </a:r>
          </a:p>
        </p:txBody>
      </p:sp>
      <p:cxnSp>
        <p:nvCxnSpPr>
          <p:cNvPr id="78" name="77 Conector angular"/>
          <p:cNvCxnSpPr/>
          <p:nvPr/>
        </p:nvCxnSpPr>
        <p:spPr>
          <a:xfrm rot="16200000" flipH="1">
            <a:off x="1649300" y="1908384"/>
            <a:ext cx="1062355" cy="3900438"/>
          </a:xfrm>
          <a:prstGeom prst="bentConnector4">
            <a:avLst>
              <a:gd name="adj1" fmla="val 99702"/>
              <a:gd name="adj2" fmla="val 53649"/>
            </a:avLst>
          </a:prstGeom>
          <a:noFill/>
          <a:ln w="28575" cap="flat" cmpd="sng" algn="ctr">
            <a:solidFill>
              <a:srgbClr val="4F81BD">
                <a:shade val="95000"/>
                <a:satMod val="105000"/>
              </a:srgbClr>
            </a:solidFill>
            <a:prstDash val="solid"/>
            <a:tailEnd type="arrow"/>
          </a:ln>
          <a:effectLst/>
        </p:spPr>
      </p:cxnSp>
      <p:sp>
        <p:nvSpPr>
          <p:cNvPr id="79" name="78 CuadroTexto"/>
          <p:cNvSpPr txBox="1"/>
          <p:nvPr/>
        </p:nvSpPr>
        <p:spPr>
          <a:xfrm rot="10800000">
            <a:off x="4336244" y="3032209"/>
            <a:ext cx="553998" cy="758409"/>
          </a:xfrm>
          <a:prstGeom prst="rect">
            <a:avLst/>
          </a:prstGeom>
          <a:noFill/>
          <a:ln w="25400" cap="flat" cmpd="sng" algn="ctr">
            <a:noFill/>
            <a:prstDash val="solid"/>
          </a:ln>
          <a:effectLst/>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aludida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como</a:t>
            </a:r>
          </a:p>
        </p:txBody>
      </p:sp>
      <p:cxnSp>
        <p:nvCxnSpPr>
          <p:cNvPr id="80" name="79 Conector angular"/>
          <p:cNvCxnSpPr>
            <a:stCxn id="16" idx="6"/>
            <a:endCxn id="17" idx="7"/>
          </p:cNvCxnSpPr>
          <p:nvPr/>
        </p:nvCxnSpPr>
        <p:spPr>
          <a:xfrm>
            <a:off x="7319360" y="1893273"/>
            <a:ext cx="1192145" cy="739735"/>
          </a:xfrm>
          <a:prstGeom prst="bentConnector2">
            <a:avLst/>
          </a:prstGeom>
          <a:noFill/>
          <a:ln w="28575" cap="flat" cmpd="sng" algn="ctr">
            <a:solidFill>
              <a:srgbClr val="4F81BD">
                <a:shade val="95000"/>
                <a:satMod val="105000"/>
              </a:srgbClr>
            </a:solidFill>
            <a:prstDash val="solid"/>
            <a:tailEnd type="arrow"/>
          </a:ln>
          <a:effectLst/>
        </p:spPr>
      </p:cxnSp>
      <p:cxnSp>
        <p:nvCxnSpPr>
          <p:cNvPr id="81" name="80 Conector angular"/>
          <p:cNvCxnSpPr/>
          <p:nvPr/>
        </p:nvCxnSpPr>
        <p:spPr>
          <a:xfrm rot="16200000" flipH="1">
            <a:off x="5582402" y="2111682"/>
            <a:ext cx="3737692" cy="2938810"/>
          </a:xfrm>
          <a:prstGeom prst="bentConnector3">
            <a:avLst>
              <a:gd name="adj1" fmla="val -6116"/>
            </a:avLst>
          </a:prstGeom>
          <a:noFill/>
          <a:ln w="28575" cap="flat" cmpd="sng" algn="ctr">
            <a:solidFill>
              <a:srgbClr val="4F81BD">
                <a:shade val="95000"/>
                <a:satMod val="105000"/>
              </a:srgbClr>
            </a:solidFill>
            <a:prstDash val="solid"/>
            <a:tailEnd type="arrow"/>
          </a:ln>
          <a:effectLst/>
        </p:spPr>
      </p:cxnSp>
      <p:sp>
        <p:nvSpPr>
          <p:cNvPr id="82" name="81 Elipse"/>
          <p:cNvSpPr/>
          <p:nvPr/>
        </p:nvSpPr>
        <p:spPr>
          <a:xfrm>
            <a:off x="501832" y="2377578"/>
            <a:ext cx="1360660" cy="295546"/>
          </a:xfrm>
          <a:prstGeom prst="ellipse">
            <a:avLst/>
          </a:prstGeom>
          <a:solidFill>
            <a:srgbClr val="F79646">
              <a:lumMod val="40000"/>
              <a:lumOff val="6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Conjunta</a:t>
            </a:r>
          </a:p>
        </p:txBody>
      </p:sp>
      <p:sp>
        <p:nvSpPr>
          <p:cNvPr id="83" name="82 Elipse"/>
          <p:cNvSpPr/>
          <p:nvPr/>
        </p:nvSpPr>
        <p:spPr>
          <a:xfrm>
            <a:off x="823486" y="2720742"/>
            <a:ext cx="1972857" cy="380852"/>
          </a:xfrm>
          <a:prstGeom prst="ellipse">
            <a:avLst/>
          </a:prstGeom>
          <a:solidFill>
            <a:srgbClr val="F79646">
              <a:lumMod val="40000"/>
              <a:lumOff val="6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Relación entre variables</a:t>
            </a:r>
          </a:p>
        </p:txBody>
      </p:sp>
      <p:cxnSp>
        <p:nvCxnSpPr>
          <p:cNvPr id="84" name="83 Conector recto de flecha"/>
          <p:cNvCxnSpPr/>
          <p:nvPr/>
        </p:nvCxnSpPr>
        <p:spPr>
          <a:xfrm>
            <a:off x="3050575" y="2115061"/>
            <a:ext cx="0" cy="1259034"/>
          </a:xfrm>
          <a:prstGeom prst="straightConnector1">
            <a:avLst/>
          </a:prstGeom>
          <a:noFill/>
          <a:ln w="28575" cap="flat" cmpd="sng" algn="ctr">
            <a:solidFill>
              <a:srgbClr val="4F81BD">
                <a:shade val="95000"/>
                <a:satMod val="105000"/>
              </a:srgbClr>
            </a:solidFill>
            <a:prstDash val="solid"/>
            <a:tailEnd type="arrow"/>
          </a:ln>
          <a:effectLst/>
        </p:spPr>
      </p:cxnSp>
      <p:cxnSp>
        <p:nvCxnSpPr>
          <p:cNvPr id="85" name="84 Conector recto de flecha"/>
          <p:cNvCxnSpPr/>
          <p:nvPr/>
        </p:nvCxnSpPr>
        <p:spPr>
          <a:xfrm>
            <a:off x="3493350" y="2135668"/>
            <a:ext cx="0" cy="888809"/>
          </a:xfrm>
          <a:prstGeom prst="straightConnector1">
            <a:avLst/>
          </a:prstGeom>
          <a:noFill/>
          <a:ln w="28575" cap="flat" cmpd="sng" algn="ctr">
            <a:solidFill>
              <a:srgbClr val="4F81BD">
                <a:shade val="95000"/>
                <a:satMod val="105000"/>
              </a:srgbClr>
            </a:solidFill>
            <a:prstDash val="solid"/>
            <a:tailEnd type="arrow"/>
          </a:ln>
          <a:effectLst/>
        </p:spPr>
      </p:cxnSp>
      <p:cxnSp>
        <p:nvCxnSpPr>
          <p:cNvPr id="86" name="85 Conector recto de flecha"/>
          <p:cNvCxnSpPr>
            <a:stCxn id="40" idx="2"/>
            <a:endCxn id="82" idx="0"/>
          </p:cNvCxnSpPr>
          <p:nvPr/>
        </p:nvCxnSpPr>
        <p:spPr>
          <a:xfrm flipH="1">
            <a:off x="1182162" y="1922276"/>
            <a:ext cx="1276722" cy="455302"/>
          </a:xfrm>
          <a:prstGeom prst="straightConnector1">
            <a:avLst/>
          </a:prstGeom>
          <a:noFill/>
          <a:ln w="28575" cap="flat" cmpd="sng" algn="ctr">
            <a:solidFill>
              <a:srgbClr val="4F81BD">
                <a:shade val="95000"/>
                <a:satMod val="105000"/>
              </a:srgbClr>
            </a:solidFill>
            <a:prstDash val="solid"/>
            <a:tailEnd type="arrow"/>
          </a:ln>
          <a:effectLst/>
        </p:spPr>
      </p:cxnSp>
      <p:sp>
        <p:nvSpPr>
          <p:cNvPr id="87" name="86 CuadroTexto"/>
          <p:cNvSpPr txBox="1"/>
          <p:nvPr/>
        </p:nvSpPr>
        <p:spPr>
          <a:xfrm rot="15101246">
            <a:off x="1726120" y="1622403"/>
            <a:ext cx="369332" cy="1143376"/>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puede ser</a:t>
            </a:r>
          </a:p>
        </p:txBody>
      </p:sp>
      <p:cxnSp>
        <p:nvCxnSpPr>
          <p:cNvPr id="88" name="87 Conector angular"/>
          <p:cNvCxnSpPr>
            <a:endCxn id="83" idx="7"/>
          </p:cNvCxnSpPr>
          <p:nvPr/>
        </p:nvCxnSpPr>
        <p:spPr>
          <a:xfrm>
            <a:off x="1870581" y="2501515"/>
            <a:ext cx="636844" cy="275001"/>
          </a:xfrm>
          <a:prstGeom prst="bentConnector2">
            <a:avLst/>
          </a:prstGeom>
          <a:noFill/>
          <a:ln w="28575" cap="flat" cmpd="sng" algn="ctr">
            <a:solidFill>
              <a:srgbClr val="4F81BD">
                <a:shade val="95000"/>
                <a:satMod val="105000"/>
              </a:srgbClr>
            </a:solidFill>
            <a:prstDash val="solid"/>
            <a:tailEnd type="arrow"/>
          </a:ln>
          <a:effectLst/>
        </p:spPr>
      </p:cxnSp>
      <p:sp>
        <p:nvSpPr>
          <p:cNvPr id="89" name="88 CuadroTexto"/>
          <p:cNvSpPr txBox="1"/>
          <p:nvPr/>
        </p:nvSpPr>
        <p:spPr>
          <a:xfrm rot="16200000">
            <a:off x="1920951" y="2078664"/>
            <a:ext cx="553998" cy="840850"/>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permite el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estudio de </a:t>
            </a:r>
          </a:p>
        </p:txBody>
      </p:sp>
      <p:cxnSp>
        <p:nvCxnSpPr>
          <p:cNvPr id="90" name="89 Conector recto"/>
          <p:cNvCxnSpPr>
            <a:stCxn id="48" idx="4"/>
          </p:cNvCxnSpPr>
          <p:nvPr/>
        </p:nvCxnSpPr>
        <p:spPr>
          <a:xfrm flipH="1">
            <a:off x="4596406" y="3057098"/>
            <a:ext cx="16836" cy="784816"/>
          </a:xfrm>
          <a:prstGeom prst="line">
            <a:avLst/>
          </a:prstGeom>
          <a:noFill/>
          <a:ln w="28575" cap="flat" cmpd="sng" algn="ctr">
            <a:solidFill>
              <a:srgbClr val="4F81BD">
                <a:shade val="95000"/>
                <a:satMod val="105000"/>
              </a:srgbClr>
            </a:solidFill>
            <a:prstDash val="solid"/>
          </a:ln>
          <a:effectLst/>
        </p:spPr>
      </p:cxnSp>
      <p:cxnSp>
        <p:nvCxnSpPr>
          <p:cNvPr id="91" name="90 Conector recto de flecha"/>
          <p:cNvCxnSpPr>
            <a:endCxn id="20" idx="1"/>
          </p:cNvCxnSpPr>
          <p:nvPr/>
        </p:nvCxnSpPr>
        <p:spPr>
          <a:xfrm>
            <a:off x="4613242" y="3875526"/>
            <a:ext cx="2171452" cy="155147"/>
          </a:xfrm>
          <a:prstGeom prst="straightConnector1">
            <a:avLst/>
          </a:prstGeom>
          <a:noFill/>
          <a:ln w="28575" cap="flat" cmpd="sng" algn="ctr">
            <a:solidFill>
              <a:srgbClr val="4F81BD">
                <a:shade val="95000"/>
                <a:satMod val="105000"/>
              </a:srgbClr>
            </a:solidFill>
            <a:prstDash val="solid"/>
            <a:tailEnd type="arrow"/>
          </a:ln>
          <a:effectLst/>
        </p:spPr>
      </p:cxnSp>
      <p:cxnSp>
        <p:nvCxnSpPr>
          <p:cNvPr id="92" name="91 Conector recto de flecha"/>
          <p:cNvCxnSpPr>
            <a:endCxn id="11" idx="6"/>
          </p:cNvCxnSpPr>
          <p:nvPr/>
        </p:nvCxnSpPr>
        <p:spPr>
          <a:xfrm flipH="1">
            <a:off x="2423186" y="3875526"/>
            <a:ext cx="2149936" cy="239308"/>
          </a:xfrm>
          <a:prstGeom prst="straightConnector1">
            <a:avLst/>
          </a:prstGeom>
          <a:noFill/>
          <a:ln w="28575" cap="flat" cmpd="sng" algn="ctr">
            <a:solidFill>
              <a:srgbClr val="4F81BD">
                <a:shade val="95000"/>
                <a:satMod val="105000"/>
              </a:srgbClr>
            </a:solidFill>
            <a:prstDash val="solid"/>
            <a:tailEnd type="arrow"/>
          </a:ln>
          <a:effectLst/>
        </p:spPr>
      </p:cxnSp>
      <p:cxnSp>
        <p:nvCxnSpPr>
          <p:cNvPr id="93" name="92 Conector recto de flecha"/>
          <p:cNvCxnSpPr>
            <a:stCxn id="14" idx="4"/>
            <a:endCxn id="65" idx="0"/>
          </p:cNvCxnSpPr>
          <p:nvPr/>
        </p:nvCxnSpPr>
        <p:spPr>
          <a:xfrm>
            <a:off x="693326" y="3367026"/>
            <a:ext cx="680330" cy="182888"/>
          </a:xfrm>
          <a:prstGeom prst="straightConnector1">
            <a:avLst/>
          </a:prstGeom>
          <a:noFill/>
          <a:ln w="28575" cap="flat" cmpd="sng" algn="ctr">
            <a:solidFill>
              <a:srgbClr val="4F81BD">
                <a:shade val="95000"/>
                <a:satMod val="105000"/>
              </a:srgbClr>
            </a:solidFill>
            <a:prstDash val="solid"/>
            <a:tailEnd type="arrow"/>
          </a:ln>
          <a:effectLst/>
        </p:spPr>
      </p:cxnSp>
      <p:cxnSp>
        <p:nvCxnSpPr>
          <p:cNvPr id="94" name="93 Conector recto de flecha"/>
          <p:cNvCxnSpPr>
            <a:stCxn id="9" idx="3"/>
            <a:endCxn id="6" idx="0"/>
          </p:cNvCxnSpPr>
          <p:nvPr/>
        </p:nvCxnSpPr>
        <p:spPr>
          <a:xfrm flipH="1">
            <a:off x="4578043" y="5199412"/>
            <a:ext cx="648204" cy="214908"/>
          </a:xfrm>
          <a:prstGeom prst="straightConnector1">
            <a:avLst/>
          </a:prstGeom>
          <a:noFill/>
          <a:ln w="28575" cap="flat" cmpd="sng" algn="ctr">
            <a:solidFill>
              <a:srgbClr val="4F81BD">
                <a:shade val="95000"/>
                <a:satMod val="105000"/>
              </a:srgbClr>
            </a:solidFill>
            <a:prstDash val="solid"/>
            <a:tailEnd type="arrow"/>
          </a:ln>
          <a:effectLst/>
        </p:spPr>
      </p:cxnSp>
      <p:sp>
        <p:nvSpPr>
          <p:cNvPr id="95" name="94 CuadroTexto"/>
          <p:cNvSpPr txBox="1"/>
          <p:nvPr/>
        </p:nvSpPr>
        <p:spPr>
          <a:xfrm rot="5400000">
            <a:off x="4887330" y="5140845"/>
            <a:ext cx="369332" cy="394734"/>
          </a:xfrm>
          <a:prstGeom prst="rect">
            <a:avLst/>
          </a:prstGeom>
          <a:noFill/>
          <a:ln w="25400" cap="flat" cmpd="sng" algn="ctr">
            <a:noFill/>
            <a:prstDash val="solid"/>
          </a:ln>
          <a:effectLst/>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de</a:t>
            </a:r>
          </a:p>
        </p:txBody>
      </p:sp>
      <p:sp>
        <p:nvSpPr>
          <p:cNvPr id="96" name="95 Elipse"/>
          <p:cNvSpPr/>
          <p:nvPr/>
        </p:nvSpPr>
        <p:spPr>
          <a:xfrm>
            <a:off x="3866985" y="6227359"/>
            <a:ext cx="1458839" cy="272333"/>
          </a:xfrm>
          <a:prstGeom prst="ellipse">
            <a:avLst/>
          </a:prstGeom>
          <a:solidFill>
            <a:srgbClr val="FFFF99"/>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Valores</a:t>
            </a:r>
          </a:p>
        </p:txBody>
      </p:sp>
      <p:cxnSp>
        <p:nvCxnSpPr>
          <p:cNvPr id="97" name="96 Conector recto de flecha"/>
          <p:cNvCxnSpPr>
            <a:stCxn id="6" idx="4"/>
            <a:endCxn id="96" idx="0"/>
          </p:cNvCxnSpPr>
          <p:nvPr/>
        </p:nvCxnSpPr>
        <p:spPr>
          <a:xfrm>
            <a:off x="4578043" y="5686653"/>
            <a:ext cx="18362" cy="540706"/>
          </a:xfrm>
          <a:prstGeom prst="straightConnector1">
            <a:avLst/>
          </a:prstGeom>
          <a:noFill/>
          <a:ln w="28575" cap="flat" cmpd="sng" algn="ctr">
            <a:solidFill>
              <a:srgbClr val="4F81BD">
                <a:shade val="95000"/>
                <a:satMod val="105000"/>
              </a:srgbClr>
            </a:solidFill>
            <a:prstDash val="solid"/>
            <a:tailEnd type="arrow"/>
          </a:ln>
          <a:effectLst/>
        </p:spPr>
      </p:cxnSp>
      <p:sp>
        <p:nvSpPr>
          <p:cNvPr id="98" name="97 CuadroTexto"/>
          <p:cNvSpPr txBox="1"/>
          <p:nvPr/>
        </p:nvSpPr>
        <p:spPr>
          <a:xfrm>
            <a:off x="4573122" y="5618643"/>
            <a:ext cx="369332" cy="658426"/>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generan</a:t>
            </a:r>
          </a:p>
        </p:txBody>
      </p:sp>
      <p:sp>
        <p:nvSpPr>
          <p:cNvPr id="99" name="98 Elipse"/>
          <p:cNvSpPr/>
          <p:nvPr/>
        </p:nvSpPr>
        <p:spPr>
          <a:xfrm>
            <a:off x="6013076" y="177917"/>
            <a:ext cx="1374362" cy="184666"/>
          </a:xfrm>
          <a:prstGeom prst="ellipse">
            <a:avLst/>
          </a:prstGeom>
          <a:solidFill>
            <a:srgbClr val="9BBB59">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Unidad 1</a:t>
            </a:r>
          </a:p>
        </p:txBody>
      </p:sp>
      <p:sp>
        <p:nvSpPr>
          <p:cNvPr id="100" name="99 Elipse"/>
          <p:cNvSpPr/>
          <p:nvPr/>
        </p:nvSpPr>
        <p:spPr>
          <a:xfrm>
            <a:off x="6008155" y="514030"/>
            <a:ext cx="1374362" cy="184666"/>
          </a:xfrm>
          <a:prstGeom prst="ellipse">
            <a:avLst/>
          </a:prstGeom>
          <a:solidFill>
            <a:srgbClr val="8064A2">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Unidad 2</a:t>
            </a:r>
          </a:p>
        </p:txBody>
      </p:sp>
      <p:sp>
        <p:nvSpPr>
          <p:cNvPr id="101" name="100 Elipse"/>
          <p:cNvSpPr/>
          <p:nvPr/>
        </p:nvSpPr>
        <p:spPr>
          <a:xfrm>
            <a:off x="6013076" y="811565"/>
            <a:ext cx="1374362" cy="184666"/>
          </a:xfrm>
          <a:prstGeom prst="ellipse">
            <a:avLst/>
          </a:prstGeom>
          <a:solidFill>
            <a:srgbClr val="F79646">
              <a:lumMod val="40000"/>
              <a:lumOff val="6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Unidad 3</a:t>
            </a:r>
          </a:p>
        </p:txBody>
      </p:sp>
      <p:sp>
        <p:nvSpPr>
          <p:cNvPr id="102" name="101 Elipse"/>
          <p:cNvSpPr/>
          <p:nvPr/>
        </p:nvSpPr>
        <p:spPr>
          <a:xfrm>
            <a:off x="7508749" y="811565"/>
            <a:ext cx="1374362" cy="184666"/>
          </a:xfrm>
          <a:prstGeom prst="ellipse">
            <a:avLst/>
          </a:prstGeom>
          <a:solidFill>
            <a:srgbClr val="66FFCC"/>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Unidad 5</a:t>
            </a:r>
          </a:p>
        </p:txBody>
      </p:sp>
      <p:sp>
        <p:nvSpPr>
          <p:cNvPr id="103" name="102 Elipse"/>
          <p:cNvSpPr/>
          <p:nvPr/>
        </p:nvSpPr>
        <p:spPr>
          <a:xfrm>
            <a:off x="7508749" y="494219"/>
            <a:ext cx="1374362" cy="184666"/>
          </a:xfrm>
          <a:prstGeom prst="ellipse">
            <a:avLst/>
          </a:prstGeom>
          <a:solidFill>
            <a:srgbClr val="1F497D">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Unidad 4</a:t>
            </a:r>
          </a:p>
        </p:txBody>
      </p:sp>
      <p:cxnSp>
        <p:nvCxnSpPr>
          <p:cNvPr id="104" name="103 Conector recto de flecha"/>
          <p:cNvCxnSpPr>
            <a:stCxn id="10" idx="4"/>
            <a:endCxn id="6" idx="0"/>
          </p:cNvCxnSpPr>
          <p:nvPr/>
        </p:nvCxnSpPr>
        <p:spPr>
          <a:xfrm flipH="1">
            <a:off x="4578043" y="4501612"/>
            <a:ext cx="18363" cy="912708"/>
          </a:xfrm>
          <a:prstGeom prst="straightConnector1">
            <a:avLst/>
          </a:prstGeom>
          <a:noFill/>
          <a:ln w="28575" cap="flat" cmpd="sng" algn="ctr">
            <a:solidFill>
              <a:srgbClr val="4F81BD">
                <a:shade val="95000"/>
                <a:satMod val="105000"/>
              </a:srgbClr>
            </a:solidFill>
            <a:prstDash val="solid"/>
            <a:tailEnd type="arrow"/>
          </a:ln>
          <a:effectLst/>
        </p:spPr>
      </p:cxnSp>
      <p:sp>
        <p:nvSpPr>
          <p:cNvPr id="105" name="104 CuadroTexto"/>
          <p:cNvSpPr txBox="1"/>
          <p:nvPr/>
        </p:nvSpPr>
        <p:spPr>
          <a:xfrm rot="10800000">
            <a:off x="4520910" y="4639130"/>
            <a:ext cx="369332" cy="434207"/>
          </a:xfrm>
          <a:prstGeom prst="rect">
            <a:avLst/>
          </a:prstGeom>
          <a:noFill/>
          <a:ln w="25400" cap="flat" cmpd="sng" algn="ctr">
            <a:noFill/>
            <a:prstDash val="solid"/>
          </a:ln>
          <a:effectLst/>
        </p:spPr>
        <p:txBody>
          <a:bodyPr vert="vert270"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de</a:t>
            </a:r>
          </a:p>
        </p:txBody>
      </p:sp>
      <p:sp>
        <p:nvSpPr>
          <p:cNvPr id="106" name="105 Elipse"/>
          <p:cNvSpPr/>
          <p:nvPr/>
        </p:nvSpPr>
        <p:spPr>
          <a:xfrm>
            <a:off x="6148456" y="4555409"/>
            <a:ext cx="1051528" cy="432048"/>
          </a:xfrm>
          <a:prstGeom prst="ellipse">
            <a:avLst/>
          </a:prstGeom>
          <a:solidFill>
            <a:srgbClr val="9BBB59">
              <a:lumMod val="20000"/>
              <a:lumOff val="80000"/>
              <a:alpha val="99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Matriz</a:t>
            </a:r>
          </a:p>
        </p:txBody>
      </p:sp>
      <p:cxnSp>
        <p:nvCxnSpPr>
          <p:cNvPr id="107" name="106 Conector recto de flecha"/>
          <p:cNvCxnSpPr>
            <a:stCxn id="10" idx="5"/>
            <a:endCxn id="106" idx="2"/>
          </p:cNvCxnSpPr>
          <p:nvPr/>
        </p:nvCxnSpPr>
        <p:spPr>
          <a:xfrm>
            <a:off x="4931439" y="4438340"/>
            <a:ext cx="1217017" cy="333093"/>
          </a:xfrm>
          <a:prstGeom prst="straightConnector1">
            <a:avLst/>
          </a:prstGeom>
          <a:noFill/>
          <a:ln w="28575" cap="flat" cmpd="sng" algn="ctr">
            <a:solidFill>
              <a:srgbClr val="4F81BD">
                <a:shade val="95000"/>
                <a:satMod val="105000"/>
              </a:srgbClr>
            </a:solidFill>
            <a:prstDash val="solid"/>
            <a:tailEnd type="arrow"/>
          </a:ln>
          <a:effectLst/>
        </p:spPr>
      </p:cxnSp>
      <p:sp>
        <p:nvSpPr>
          <p:cNvPr id="108" name="107 CuadroTexto"/>
          <p:cNvSpPr txBox="1"/>
          <p:nvPr/>
        </p:nvSpPr>
        <p:spPr>
          <a:xfrm rot="17092585">
            <a:off x="5228636" y="3846885"/>
            <a:ext cx="553998" cy="1441377"/>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organizados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200" b="1" i="0" u="none" strike="noStrike" kern="0" cap="none" spc="0" normalizeH="0" baseline="0" noProof="0" dirty="0" smtClean="0">
                <a:ln>
                  <a:noFill/>
                </a:ln>
                <a:solidFill>
                  <a:prstClr val="black"/>
                </a:solidFill>
                <a:effectLst/>
                <a:uLnTx/>
                <a:uFillTx/>
                <a:latin typeface="Calibri"/>
                <a:ea typeface="+mn-ea"/>
                <a:cs typeface="+mn-cs"/>
              </a:rPr>
              <a:t> en una</a:t>
            </a:r>
          </a:p>
        </p:txBody>
      </p:sp>
      <p:cxnSp>
        <p:nvCxnSpPr>
          <p:cNvPr id="109" name="108 Conector recto de flecha"/>
          <p:cNvCxnSpPr/>
          <p:nvPr/>
        </p:nvCxnSpPr>
        <p:spPr>
          <a:xfrm>
            <a:off x="728414" y="5786516"/>
            <a:ext cx="0" cy="639359"/>
          </a:xfrm>
          <a:prstGeom prst="straightConnector1">
            <a:avLst/>
          </a:prstGeom>
          <a:noFill/>
          <a:ln w="28575" cap="flat" cmpd="sng" algn="ctr">
            <a:solidFill>
              <a:srgbClr val="4F81BD">
                <a:shade val="95000"/>
                <a:satMod val="105000"/>
              </a:srgbClr>
            </a:solidFill>
            <a:prstDash val="solid"/>
            <a:tailEnd type="arrow"/>
          </a:ln>
          <a:effectLst/>
        </p:spPr>
      </p:cxnSp>
      <p:sp>
        <p:nvSpPr>
          <p:cNvPr id="110" name="109 Elipse"/>
          <p:cNvSpPr/>
          <p:nvPr/>
        </p:nvSpPr>
        <p:spPr>
          <a:xfrm>
            <a:off x="26957" y="6430451"/>
            <a:ext cx="1376227" cy="349050"/>
          </a:xfrm>
          <a:prstGeom prst="ellipse">
            <a:avLst/>
          </a:prstGeom>
          <a:solidFill>
            <a:srgbClr val="8064A2">
              <a:lumMod val="20000"/>
              <a:lumOff val="80000"/>
            </a:srgbClr>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s-ES" sz="1600" b="0" i="0" u="none" strike="noStrike" kern="0" cap="none" spc="0" normalizeH="0" baseline="0" noProof="0" dirty="0" smtClean="0">
                <a:ln>
                  <a:noFill/>
                </a:ln>
                <a:solidFill>
                  <a:prstClr val="black"/>
                </a:solidFill>
                <a:effectLst/>
                <a:uLnTx/>
                <a:uFillTx/>
                <a:latin typeface="Calibri"/>
                <a:ea typeface="+mn-ea"/>
                <a:cs typeface="+mn-cs"/>
              </a:rPr>
              <a:t>Baremos</a:t>
            </a:r>
          </a:p>
        </p:txBody>
      </p:sp>
      <p:sp>
        <p:nvSpPr>
          <p:cNvPr id="111" name="110 CuadroTexto"/>
          <p:cNvSpPr txBox="1"/>
          <p:nvPr/>
        </p:nvSpPr>
        <p:spPr>
          <a:xfrm rot="10800000">
            <a:off x="520665" y="5693149"/>
            <a:ext cx="415498" cy="706305"/>
          </a:xfrm>
          <a:prstGeom prst="rect">
            <a:avLst/>
          </a:prstGeom>
          <a:noFill/>
          <a:ln w="25400" cap="flat" cmpd="sng" algn="ctr">
            <a:noFill/>
            <a:prstDash val="solid"/>
          </a:ln>
          <a:effectLst/>
        </p:spPr>
        <p:txBody>
          <a:bodyPr vert="vert" wrap="square" rtlCol="0">
            <a:spAutoFit/>
          </a:bodyPr>
          <a:lstStyle/>
          <a:p>
            <a:pPr marL="0" marR="0" lvl="0" indent="0" algn="ctr" defTabSz="914400" eaLnBrk="1" fontAlgn="auto" latinLnBrk="0" hangingPunct="1">
              <a:lnSpc>
                <a:spcPts val="900"/>
              </a:lnSpc>
              <a:spcBef>
                <a:spcPts val="0"/>
              </a:spcBef>
              <a:spcAft>
                <a:spcPts val="0"/>
              </a:spcAft>
              <a:buClrTx/>
              <a:buSzTx/>
              <a:buFontTx/>
              <a:buNone/>
              <a:tabLst/>
              <a:defRPr/>
            </a:pPr>
            <a:r>
              <a:rPr kumimoji="0" lang="es-ES" sz="1200" b="1" i="0" u="none" strike="noStrike" kern="0" cap="none" spc="0" normalizeH="0" baseline="0" noProof="0" dirty="0" err="1" smtClean="0">
                <a:ln>
                  <a:noFill/>
                </a:ln>
                <a:solidFill>
                  <a:prstClr val="black"/>
                </a:solidFill>
                <a:effectLst/>
                <a:uLnTx/>
                <a:uFillTx/>
                <a:latin typeface="Calibri"/>
                <a:ea typeface="+mn-ea"/>
                <a:cs typeface="+mn-cs"/>
              </a:rPr>
              <a:t>Propor</a:t>
            </a:r>
            <a:r>
              <a:rPr kumimoji="0" lang="es-ES" sz="1200" b="1" i="0" u="none" strike="noStrike" kern="0" cap="none" spc="0" normalizeH="0" baseline="0" noProof="0" dirty="0" smtClean="0">
                <a:ln>
                  <a:noFill/>
                </a:ln>
                <a:solidFill>
                  <a:prstClr val="black"/>
                </a:solidFill>
                <a:effectLst/>
                <a:uLnTx/>
                <a:uFillTx/>
                <a:latin typeface="Calibri"/>
                <a:ea typeface="+mn-ea"/>
                <a:cs typeface="+mn-cs"/>
              </a:rPr>
              <a:t>-</a:t>
            </a:r>
          </a:p>
          <a:p>
            <a:pPr marL="0" marR="0" lvl="0" indent="0" algn="ctr" defTabSz="914400" eaLnBrk="1" fontAlgn="auto" latinLnBrk="0" hangingPunct="1">
              <a:lnSpc>
                <a:spcPts val="900"/>
              </a:lnSpc>
              <a:spcBef>
                <a:spcPts val="0"/>
              </a:spcBef>
              <a:spcAft>
                <a:spcPts val="0"/>
              </a:spcAft>
              <a:buClrTx/>
              <a:buSzTx/>
              <a:buFontTx/>
              <a:buNone/>
              <a:tabLst/>
              <a:defRPr/>
            </a:pPr>
            <a:r>
              <a:rPr kumimoji="0" lang="es-ES" sz="1200" b="1" i="0" u="none" strike="noStrike" kern="0" cap="none" spc="0" normalizeH="0" baseline="0" noProof="0" dirty="0" err="1" smtClean="0">
                <a:ln>
                  <a:noFill/>
                </a:ln>
                <a:solidFill>
                  <a:prstClr val="black"/>
                </a:solidFill>
                <a:effectLst/>
                <a:uLnTx/>
                <a:uFillTx/>
                <a:latin typeface="Calibri"/>
                <a:ea typeface="+mn-ea"/>
                <a:cs typeface="+mn-cs"/>
              </a:rPr>
              <a:t>ciona</a:t>
            </a:r>
            <a:endParaRPr kumimoji="0" lang="es-ES" sz="1200" b="1" i="0" u="none" strike="noStrike" kern="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234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P spid="36" grpId="0"/>
      <p:bldP spid="37" grpId="0"/>
      <p:bldP spid="47" grpId="0"/>
      <p:bldP spid="49" grpId="0"/>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xplosión 2"/>
          <p:cNvSpPr/>
          <p:nvPr/>
        </p:nvSpPr>
        <p:spPr>
          <a:xfrm>
            <a:off x="323528" y="2564904"/>
            <a:ext cx="2448272" cy="576064"/>
          </a:xfrm>
          <a:prstGeom prst="irregularSeal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D38356E-C424-4E23-849D-789CB849615B}"/>
              </a:ext>
            </a:extLst>
          </p:cNvPr>
          <p:cNvSpPr txBox="1">
            <a:spLocks/>
          </p:cNvSpPr>
          <p:nvPr/>
        </p:nvSpPr>
        <p:spPr>
          <a:xfrm>
            <a:off x="2771800" y="5733256"/>
            <a:ext cx="6010264"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Nivel de Significación </a:t>
            </a:r>
            <a:endParaRPr lang="es-AR" sz="4400" dirty="0"/>
          </a:p>
        </p:txBody>
      </p:sp>
      <p:sp>
        <p:nvSpPr>
          <p:cNvPr id="3" name="2 CuadroTexto"/>
          <p:cNvSpPr txBox="1"/>
          <p:nvPr/>
        </p:nvSpPr>
        <p:spPr>
          <a:xfrm>
            <a:off x="683568" y="548680"/>
            <a:ext cx="7704856" cy="400110"/>
          </a:xfrm>
          <a:prstGeom prst="rect">
            <a:avLst/>
          </a:prstGeom>
          <a:solidFill>
            <a:schemeClr val="accent6">
              <a:lumMod val="20000"/>
              <a:lumOff val="80000"/>
            </a:schemeClr>
          </a:solidFill>
        </p:spPr>
        <p:txBody>
          <a:bodyPr wrap="square" rtlCol="0">
            <a:spAutoFit/>
          </a:bodyPr>
          <a:lstStyle/>
          <a:p>
            <a:pPr algn="just"/>
            <a:r>
              <a:rPr lang="es-ES" dirty="0" smtClean="0"/>
              <a:t>	</a:t>
            </a:r>
            <a:r>
              <a:rPr lang="es-ES" sz="2000" i="1" dirty="0" smtClean="0"/>
              <a:t>Es la probabilidad de cometer Error de Tipo I.</a:t>
            </a:r>
            <a:endParaRPr lang="es-ES" sz="2000" i="1" dirty="0"/>
          </a:p>
        </p:txBody>
      </p:sp>
      <p:sp>
        <p:nvSpPr>
          <p:cNvPr id="4" name="3 CuadroTexto"/>
          <p:cNvSpPr txBox="1"/>
          <p:nvPr/>
        </p:nvSpPr>
        <p:spPr>
          <a:xfrm>
            <a:off x="683568" y="1243499"/>
            <a:ext cx="3114955" cy="400110"/>
          </a:xfrm>
          <a:prstGeom prst="rect">
            <a:avLst/>
          </a:prstGeom>
          <a:noFill/>
        </p:spPr>
        <p:txBody>
          <a:bodyPr wrap="none" rtlCol="0">
            <a:spAutoFit/>
          </a:bodyPr>
          <a:lstStyle/>
          <a:p>
            <a:r>
              <a:rPr lang="es-ES" sz="2000" dirty="0" smtClean="0"/>
              <a:t>Se designa con la letra </a:t>
            </a:r>
            <a:r>
              <a:rPr lang="es-ES" sz="2000" b="1" i="1" dirty="0" smtClean="0">
                <a:latin typeface="Symbol" panose="05050102010706020507" pitchFamily="18" charset="2"/>
              </a:rPr>
              <a:t>a</a:t>
            </a:r>
            <a:r>
              <a:rPr lang="es-ES" sz="2000" b="1" dirty="0" smtClean="0"/>
              <a:t>.</a:t>
            </a:r>
            <a:endParaRPr lang="es-ES" sz="2000" b="1" dirty="0"/>
          </a:p>
        </p:txBody>
      </p:sp>
      <p:sp>
        <p:nvSpPr>
          <p:cNvPr id="7" name="6 CuadroTexto"/>
          <p:cNvSpPr txBox="1"/>
          <p:nvPr/>
        </p:nvSpPr>
        <p:spPr>
          <a:xfrm>
            <a:off x="683568" y="1828074"/>
            <a:ext cx="7704856" cy="400110"/>
          </a:xfrm>
          <a:prstGeom prst="rect">
            <a:avLst/>
          </a:prstGeom>
          <a:noFill/>
        </p:spPr>
        <p:txBody>
          <a:bodyPr wrap="square" rtlCol="0">
            <a:spAutoFit/>
          </a:bodyPr>
          <a:lstStyle/>
          <a:p>
            <a:r>
              <a:rPr lang="es-ES" sz="2000" dirty="0" smtClean="0">
                <a:solidFill>
                  <a:prstClr val="black"/>
                </a:solidFill>
              </a:rPr>
              <a:t>Nivel de significación </a:t>
            </a:r>
            <a:r>
              <a:rPr lang="es-ES" sz="2000" b="1" i="1" dirty="0" smtClean="0">
                <a:solidFill>
                  <a:prstClr val="black"/>
                </a:solidFill>
                <a:latin typeface="Symbol" panose="05050102010706020507" pitchFamily="18" charset="2"/>
              </a:rPr>
              <a:t>a </a:t>
            </a:r>
            <a:r>
              <a:rPr lang="es-ES" sz="2000" i="1" dirty="0" smtClean="0">
                <a:solidFill>
                  <a:prstClr val="black"/>
                </a:solidFill>
              </a:rPr>
              <a:t>= P(rechazar H</a:t>
            </a:r>
            <a:r>
              <a:rPr lang="es-ES" sz="2000" i="1" baseline="-25000" dirty="0" smtClean="0">
                <a:solidFill>
                  <a:prstClr val="black"/>
                </a:solidFill>
              </a:rPr>
              <a:t>0</a:t>
            </a:r>
            <a:r>
              <a:rPr lang="es-ES" sz="2000" i="1" dirty="0" smtClean="0">
                <a:solidFill>
                  <a:prstClr val="black"/>
                </a:solidFill>
              </a:rPr>
              <a:t> siendo H</a:t>
            </a:r>
            <a:r>
              <a:rPr lang="es-ES" sz="2000" i="1" baseline="-25000" dirty="0" smtClean="0">
                <a:solidFill>
                  <a:prstClr val="black"/>
                </a:solidFill>
              </a:rPr>
              <a:t>0</a:t>
            </a:r>
            <a:r>
              <a:rPr lang="es-ES" sz="2000" i="1" dirty="0" smtClean="0">
                <a:solidFill>
                  <a:prstClr val="black"/>
                </a:solidFill>
              </a:rPr>
              <a:t> verdadera)</a:t>
            </a:r>
            <a:endParaRPr lang="es-ES" sz="2000" b="1" dirty="0"/>
          </a:p>
        </p:txBody>
      </p:sp>
      <p:sp>
        <p:nvSpPr>
          <p:cNvPr id="8" name="7 CuadroTexto"/>
          <p:cNvSpPr txBox="1"/>
          <p:nvPr/>
        </p:nvSpPr>
        <p:spPr>
          <a:xfrm>
            <a:off x="683568" y="2674272"/>
            <a:ext cx="7704856" cy="707886"/>
          </a:xfrm>
          <a:prstGeom prst="rect">
            <a:avLst/>
          </a:prstGeom>
          <a:noFill/>
        </p:spPr>
        <p:txBody>
          <a:bodyPr wrap="square" rtlCol="0">
            <a:spAutoFit/>
          </a:bodyPr>
          <a:lstStyle/>
          <a:p>
            <a:pPr algn="just"/>
            <a:r>
              <a:rPr lang="es-ES" sz="2000" dirty="0" smtClean="0">
                <a:solidFill>
                  <a:prstClr val="black"/>
                </a:solidFill>
              </a:rPr>
              <a:t>Advertencia       Para hablar con propiedad, no decir que </a:t>
            </a:r>
            <a:r>
              <a:rPr lang="es-ES" sz="2000" i="1" dirty="0" smtClean="0">
                <a:solidFill>
                  <a:prstClr val="black"/>
                </a:solidFill>
                <a:latin typeface="Symbol" panose="05050102010706020507" pitchFamily="18" charset="2"/>
              </a:rPr>
              <a:t>a</a:t>
            </a:r>
            <a:r>
              <a:rPr lang="es-ES" sz="2000" dirty="0" smtClean="0">
                <a:solidFill>
                  <a:prstClr val="black"/>
                </a:solidFill>
              </a:rPr>
              <a:t> es “el error de tipo I” sino “la probabilidad de cometer error de tipo I”. </a:t>
            </a:r>
            <a:endParaRPr lang="es-ES" sz="2000" b="1" dirty="0"/>
          </a:p>
        </p:txBody>
      </p:sp>
      <p:sp>
        <p:nvSpPr>
          <p:cNvPr id="10" name="9 CuadroTexto"/>
          <p:cNvSpPr txBox="1"/>
          <p:nvPr/>
        </p:nvSpPr>
        <p:spPr>
          <a:xfrm>
            <a:off x="703881" y="3508911"/>
            <a:ext cx="7974838" cy="1938992"/>
          </a:xfrm>
          <a:prstGeom prst="rect">
            <a:avLst/>
          </a:prstGeom>
          <a:noFill/>
        </p:spPr>
        <p:txBody>
          <a:bodyPr wrap="square" rtlCol="0">
            <a:spAutoFit/>
          </a:bodyPr>
          <a:lstStyle/>
          <a:p>
            <a:pPr algn="just"/>
            <a:r>
              <a:rPr lang="es-ES" sz="2000" dirty="0" smtClean="0"/>
              <a:t>	El nivel de significación lo fija el investigador según cuánto esté dispuesto a arriesgarse en cuanto al Error de Tipo I; cuanto más pequeño lo ponga, más se pondrá a cubierto de cometer este error.</a:t>
            </a:r>
            <a:r>
              <a:rPr lang="es-ES" sz="2000" dirty="0"/>
              <a:t> </a:t>
            </a:r>
            <a:r>
              <a:rPr lang="es-ES" sz="2000" dirty="0" smtClean="0"/>
              <a:t>Por eso será más “conservador de H</a:t>
            </a:r>
            <a:r>
              <a:rPr lang="es-ES" sz="2000" baseline="-25000" dirty="0" smtClean="0"/>
              <a:t>0</a:t>
            </a:r>
            <a:r>
              <a:rPr lang="es-ES" sz="2000" dirty="0" smtClean="0"/>
              <a:t>” y se necesitará más “evidencia </a:t>
            </a:r>
            <a:r>
              <a:rPr lang="es-ES" sz="2000" dirty="0" err="1" smtClean="0"/>
              <a:t>muestral</a:t>
            </a:r>
            <a:r>
              <a:rPr lang="es-ES" sz="2000" dirty="0" smtClean="0"/>
              <a:t>” para rechazarla. El valor más habitual para </a:t>
            </a:r>
            <a:r>
              <a:rPr lang="es-ES" sz="2000" i="1" dirty="0" smtClean="0">
                <a:latin typeface="Symbol" panose="05050102010706020507" pitchFamily="18" charset="2"/>
              </a:rPr>
              <a:t>a</a:t>
            </a:r>
            <a:r>
              <a:rPr lang="es-ES" sz="2000" dirty="0" smtClean="0"/>
              <a:t> es 0,05; también se utilizan 0,10 </a:t>
            </a:r>
            <a:r>
              <a:rPr lang="es-ES" sz="2000" dirty="0" err="1" smtClean="0"/>
              <a:t>ó</a:t>
            </a:r>
            <a:r>
              <a:rPr lang="es-ES" sz="2000" dirty="0" smtClean="0"/>
              <a:t> 0,01.</a:t>
            </a:r>
          </a:p>
        </p:txBody>
      </p:sp>
    </p:spTree>
    <p:extLst>
      <p:ext uri="{BB962C8B-B14F-4D97-AF65-F5344CB8AC3E}">
        <p14:creationId xmlns:p14="http://schemas.microsoft.com/office/powerpoint/2010/main" val="405626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7"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5D38356E-C424-4E23-849D-789CB849615B}"/>
              </a:ext>
            </a:extLst>
          </p:cNvPr>
          <p:cNvSpPr txBox="1">
            <a:spLocks/>
          </p:cNvSpPr>
          <p:nvPr/>
        </p:nvSpPr>
        <p:spPr>
          <a:xfrm>
            <a:off x="3038558" y="5427932"/>
            <a:ext cx="6010264"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Potencia </a:t>
            </a:r>
          </a:p>
          <a:p>
            <a:pPr marL="0" indent="0">
              <a:buFont typeface="Georgia" pitchFamily="18" charset="0"/>
              <a:buNone/>
            </a:pPr>
            <a:r>
              <a:rPr lang="es-AR" sz="4400" dirty="0" smtClean="0"/>
              <a:t>de la Prueba</a:t>
            </a:r>
            <a:endParaRPr lang="es-AR" sz="4400" dirty="0"/>
          </a:p>
        </p:txBody>
      </p:sp>
      <p:sp>
        <p:nvSpPr>
          <p:cNvPr id="2" name="1 CuadroTexto"/>
          <p:cNvSpPr txBox="1"/>
          <p:nvPr/>
        </p:nvSpPr>
        <p:spPr>
          <a:xfrm>
            <a:off x="1331640" y="724054"/>
            <a:ext cx="6585457" cy="400110"/>
          </a:xfrm>
          <a:prstGeom prst="rect">
            <a:avLst/>
          </a:prstGeom>
          <a:solidFill>
            <a:schemeClr val="accent6">
              <a:lumMod val="20000"/>
              <a:lumOff val="80000"/>
            </a:schemeClr>
          </a:solidFill>
        </p:spPr>
        <p:txBody>
          <a:bodyPr wrap="none" rtlCol="0">
            <a:spAutoFit/>
          </a:bodyPr>
          <a:lstStyle/>
          <a:p>
            <a:r>
              <a:rPr lang="es-ES" sz="2000" i="1" dirty="0" smtClean="0"/>
              <a:t>Es la probabilidad de rechazar H</a:t>
            </a:r>
            <a:r>
              <a:rPr lang="es-ES" sz="2000" i="1" baseline="-25000" dirty="0" smtClean="0"/>
              <a:t>0</a:t>
            </a:r>
            <a:r>
              <a:rPr lang="es-ES" sz="2000" i="1" dirty="0" smtClean="0"/>
              <a:t> cuando ésta es falsa.</a:t>
            </a:r>
            <a:endParaRPr lang="es-ES" sz="2000" i="1" dirty="0"/>
          </a:p>
        </p:txBody>
      </p:sp>
      <p:graphicFrame>
        <p:nvGraphicFramePr>
          <p:cNvPr id="5" name="4 Tabla"/>
          <p:cNvGraphicFramePr>
            <a:graphicFrameLocks noGrp="1"/>
          </p:cNvGraphicFramePr>
          <p:nvPr>
            <p:extLst>
              <p:ext uri="{D42A27DB-BD31-4B8C-83A1-F6EECF244321}">
                <p14:modId xmlns:p14="http://schemas.microsoft.com/office/powerpoint/2010/main" val="1543062150"/>
              </p:ext>
            </p:extLst>
          </p:nvPr>
        </p:nvGraphicFramePr>
        <p:xfrm>
          <a:off x="1835696" y="1322304"/>
          <a:ext cx="5864694" cy="2016223"/>
        </p:xfrm>
        <a:graphic>
          <a:graphicData uri="http://schemas.openxmlformats.org/drawingml/2006/table">
            <a:tbl>
              <a:tblPr firstRow="1" firstCol="1" bandRow="1"/>
              <a:tblGrid>
                <a:gridCol w="1954898">
                  <a:extLst>
                    <a:ext uri="{9D8B030D-6E8A-4147-A177-3AD203B41FA5}">
                      <a16:colId xmlns:a16="http://schemas.microsoft.com/office/drawing/2014/main" val="20000"/>
                    </a:ext>
                  </a:extLst>
                </a:gridCol>
                <a:gridCol w="1954898">
                  <a:extLst>
                    <a:ext uri="{9D8B030D-6E8A-4147-A177-3AD203B41FA5}">
                      <a16:colId xmlns:a16="http://schemas.microsoft.com/office/drawing/2014/main" val="20001"/>
                    </a:ext>
                  </a:extLst>
                </a:gridCol>
                <a:gridCol w="1954898">
                  <a:extLst>
                    <a:ext uri="{9D8B030D-6E8A-4147-A177-3AD203B41FA5}">
                      <a16:colId xmlns:a16="http://schemas.microsoft.com/office/drawing/2014/main" val="20002"/>
                    </a:ext>
                  </a:extLst>
                </a:gridCol>
              </a:tblGrid>
              <a:tr h="544931">
                <a:tc>
                  <a:txBody>
                    <a:bodyPr/>
                    <a:lstStyle/>
                    <a:p>
                      <a:pPr algn="ctr">
                        <a:lnSpc>
                          <a:spcPct val="115000"/>
                        </a:lnSpc>
                        <a:spcAft>
                          <a:spcPts val="0"/>
                        </a:spcAft>
                      </a:pPr>
                      <a:r>
                        <a:rPr lang="es-ES" sz="2000" dirty="0">
                          <a:effectLst/>
                          <a:latin typeface="Calibri"/>
                          <a:ea typeface="Calibri"/>
                          <a:cs typeface="Times New Roman"/>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b="1" dirty="0">
                          <a:effectLst/>
                          <a:latin typeface="Calibri"/>
                          <a:ea typeface="Calibri"/>
                          <a:cs typeface="Times New Roman"/>
                        </a:rPr>
                        <a:t>H</a:t>
                      </a:r>
                      <a:r>
                        <a:rPr lang="es-ES" sz="2000" b="1" baseline="-25000" dirty="0">
                          <a:effectLst/>
                          <a:latin typeface="Calibri"/>
                          <a:ea typeface="Calibri"/>
                          <a:cs typeface="Times New Roman"/>
                        </a:rPr>
                        <a:t>0</a:t>
                      </a:r>
                      <a:r>
                        <a:rPr lang="es-ES" sz="2000" b="1" dirty="0">
                          <a:effectLst/>
                          <a:latin typeface="Calibri"/>
                          <a:ea typeface="Calibri"/>
                          <a:cs typeface="Times New Roman"/>
                        </a:rPr>
                        <a:t> </a:t>
                      </a:r>
                      <a:r>
                        <a:rPr lang="es-ES" sz="2000" b="1" dirty="0" err="1">
                          <a:effectLst/>
                          <a:latin typeface="Calibri"/>
                          <a:ea typeface="Calibri"/>
                          <a:cs typeface="Times New Roman"/>
                        </a:rPr>
                        <a:t>Verdera</a:t>
                      </a:r>
                      <a:endParaRPr lang="es-E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b="1">
                          <a:effectLst/>
                          <a:latin typeface="Calibri"/>
                          <a:ea typeface="Calibri"/>
                          <a:cs typeface="Times New Roman"/>
                        </a:rPr>
                        <a:t>H</a:t>
                      </a:r>
                      <a:r>
                        <a:rPr lang="es-ES" sz="2000" b="1" baseline="-25000">
                          <a:effectLst/>
                          <a:latin typeface="Calibri"/>
                          <a:ea typeface="Calibri"/>
                          <a:cs typeface="Times New Roman"/>
                        </a:rPr>
                        <a:t>0</a:t>
                      </a:r>
                      <a:r>
                        <a:rPr lang="es-ES" sz="2000" b="1">
                          <a:effectLst/>
                          <a:latin typeface="Calibri"/>
                          <a:ea typeface="Calibri"/>
                          <a:cs typeface="Times New Roman"/>
                        </a:rPr>
                        <a:t> Falsa</a:t>
                      </a:r>
                      <a:endParaRPr lang="es-ES"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5646">
                <a:tc>
                  <a:txBody>
                    <a:bodyPr/>
                    <a:lstStyle/>
                    <a:p>
                      <a:pPr>
                        <a:lnSpc>
                          <a:spcPct val="115000"/>
                        </a:lnSpc>
                        <a:spcAft>
                          <a:spcPts val="0"/>
                        </a:spcAft>
                      </a:pPr>
                      <a:r>
                        <a:rPr lang="es-ES" sz="2000" b="1" dirty="0">
                          <a:effectLst/>
                          <a:latin typeface="Calibri"/>
                          <a:ea typeface="Calibri"/>
                          <a:cs typeface="Times New Roman"/>
                        </a:rPr>
                        <a:t>Se rechaza H</a:t>
                      </a:r>
                      <a:r>
                        <a:rPr lang="es-ES" sz="2000" b="1" baseline="-25000" dirty="0">
                          <a:effectLst/>
                          <a:latin typeface="Calibri"/>
                          <a:ea typeface="Calibri"/>
                          <a:cs typeface="Times New Roman"/>
                        </a:rPr>
                        <a:t>0</a:t>
                      </a:r>
                      <a:endParaRPr lang="es-E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effectLst/>
                          <a:latin typeface="Calibri"/>
                          <a:ea typeface="Calibri"/>
                          <a:cs typeface="Times New Roman"/>
                        </a:rPr>
                        <a:t>ERROR DE TIPO 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s-ES" sz="2000">
                          <a:effectLst/>
                          <a:latin typeface="Calibri"/>
                          <a:ea typeface="Calibri"/>
                          <a:cs typeface="Times New Roman"/>
                        </a:rPr>
                        <a:t>DECISIÓN CORRECTA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5646">
                <a:tc>
                  <a:txBody>
                    <a:bodyPr/>
                    <a:lstStyle/>
                    <a:p>
                      <a:pPr>
                        <a:lnSpc>
                          <a:spcPct val="115000"/>
                        </a:lnSpc>
                        <a:spcAft>
                          <a:spcPts val="0"/>
                        </a:spcAft>
                      </a:pPr>
                      <a:r>
                        <a:rPr lang="es-ES" sz="2000" b="1" dirty="0">
                          <a:effectLst/>
                          <a:latin typeface="Calibri"/>
                          <a:ea typeface="Calibri"/>
                          <a:cs typeface="Times New Roman"/>
                        </a:rPr>
                        <a:t>Se mantiene H</a:t>
                      </a:r>
                      <a:r>
                        <a:rPr lang="es-ES" sz="2000" b="1" baseline="-25000" dirty="0">
                          <a:effectLst/>
                          <a:latin typeface="Calibri"/>
                          <a:ea typeface="Calibri"/>
                          <a:cs typeface="Times New Roman"/>
                        </a:rPr>
                        <a:t>0</a:t>
                      </a:r>
                      <a:endParaRPr lang="es-E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effectLst/>
                          <a:latin typeface="Calibri"/>
                          <a:ea typeface="Calibri"/>
                          <a:cs typeface="Times New Roman"/>
                        </a:rPr>
                        <a:t>DECISIÓN CORRECTA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effectLst/>
                          <a:latin typeface="Calibri"/>
                          <a:ea typeface="Calibri"/>
                          <a:cs typeface="Times New Roman"/>
                        </a:rPr>
                        <a:t>ERROR DE TIPO II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2"/>
                  </a:ext>
                </a:extLst>
              </a:tr>
            </a:tbl>
          </a:graphicData>
        </a:graphic>
      </p:graphicFrame>
      <p:sp>
        <p:nvSpPr>
          <p:cNvPr id="4" name="3 Flecha curvada hacia abajo"/>
          <p:cNvSpPr/>
          <p:nvPr/>
        </p:nvSpPr>
        <p:spPr>
          <a:xfrm rot="16806950" flipH="1" flipV="1">
            <a:off x="7192170" y="1235795"/>
            <a:ext cx="1938044" cy="1024992"/>
          </a:xfrm>
          <a:prstGeom prst="curvedDownArrow">
            <a:avLst>
              <a:gd name="adj1" fmla="val 33912"/>
              <a:gd name="adj2" fmla="val 100662"/>
              <a:gd name="adj3" fmla="val 238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5 CuadroTexto"/>
          <p:cNvSpPr txBox="1"/>
          <p:nvPr/>
        </p:nvSpPr>
        <p:spPr>
          <a:xfrm>
            <a:off x="552022" y="3573016"/>
            <a:ext cx="8136904" cy="1877437"/>
          </a:xfrm>
          <a:prstGeom prst="rect">
            <a:avLst/>
          </a:prstGeom>
          <a:noFill/>
        </p:spPr>
        <p:txBody>
          <a:bodyPr wrap="square" rtlCol="0">
            <a:spAutoFit/>
          </a:bodyPr>
          <a:lstStyle/>
          <a:p>
            <a:pPr algn="just"/>
            <a:r>
              <a:rPr lang="es-ES" sz="2000" dirty="0" smtClean="0"/>
              <a:t>	Es la probabilidad de detectar la falsedad de la H</a:t>
            </a:r>
            <a:r>
              <a:rPr lang="es-ES" sz="2000" baseline="-25000" dirty="0" smtClean="0"/>
              <a:t>0</a:t>
            </a:r>
            <a:r>
              <a:rPr lang="es-ES" sz="2000" dirty="0" smtClean="0"/>
              <a:t>. Por tanto, tiene que ver con la sensibilidad de la prueba de hipótesis para detectar cuando ésta es falsa.</a:t>
            </a:r>
          </a:p>
          <a:p>
            <a:pPr algn="just"/>
            <a:endParaRPr lang="es-ES" sz="800" dirty="0" smtClean="0"/>
          </a:p>
          <a:p>
            <a:pPr algn="just"/>
            <a:r>
              <a:rPr lang="es-ES" sz="2000" dirty="0" smtClean="0"/>
              <a:t>	Se designa con 1 – </a:t>
            </a:r>
            <a:r>
              <a:rPr lang="es-ES" sz="2000" b="1" i="1" dirty="0" smtClean="0">
                <a:latin typeface="Symbol" panose="05050102010706020507" pitchFamily="18" charset="2"/>
              </a:rPr>
              <a:t>b</a:t>
            </a:r>
            <a:r>
              <a:rPr lang="es-ES" sz="2000" dirty="0" smtClean="0"/>
              <a:t> porque con </a:t>
            </a:r>
            <a:r>
              <a:rPr lang="es-ES" sz="2000" b="1" i="1" dirty="0">
                <a:latin typeface="Symbol" panose="05050102010706020507" pitchFamily="18" charset="2"/>
              </a:rPr>
              <a:t>b</a:t>
            </a:r>
            <a:r>
              <a:rPr lang="es-ES" sz="2000" dirty="0" smtClean="0">
                <a:latin typeface="Symbol" panose="05050102010706020507" pitchFamily="18" charset="2"/>
              </a:rPr>
              <a:t> </a:t>
            </a:r>
            <a:r>
              <a:rPr lang="es-ES" sz="2000" dirty="0" smtClean="0"/>
              <a:t>se denota la probabilidad de error de tipo II, es decir, la de mantener H</a:t>
            </a:r>
            <a:r>
              <a:rPr lang="es-ES" sz="2000" baseline="-25000" dirty="0" smtClean="0"/>
              <a:t>0</a:t>
            </a:r>
            <a:r>
              <a:rPr lang="es-ES" sz="2000" dirty="0" smtClean="0"/>
              <a:t> cuando es falsa.</a:t>
            </a:r>
          </a:p>
          <a:p>
            <a:pPr algn="just"/>
            <a:endParaRPr lang="es-ES" sz="800" dirty="0"/>
          </a:p>
        </p:txBody>
      </p:sp>
      <p:sp>
        <p:nvSpPr>
          <p:cNvPr id="7" name="6 Flecha derecha"/>
          <p:cNvSpPr/>
          <p:nvPr/>
        </p:nvSpPr>
        <p:spPr>
          <a:xfrm rot="10800000">
            <a:off x="7513120" y="3036573"/>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8161192" y="2949756"/>
            <a:ext cx="356188" cy="461665"/>
          </a:xfrm>
          <a:prstGeom prst="rect">
            <a:avLst/>
          </a:prstGeom>
          <a:noFill/>
        </p:spPr>
        <p:txBody>
          <a:bodyPr wrap="none" rtlCol="0">
            <a:spAutoFit/>
          </a:bodyPr>
          <a:lstStyle/>
          <a:p>
            <a:r>
              <a:rPr lang="es-ES" sz="2400" b="1" i="1" dirty="0" smtClean="0">
                <a:latin typeface="Symbol" panose="05050102010706020507" pitchFamily="18" charset="2"/>
              </a:rPr>
              <a:t>b</a:t>
            </a:r>
            <a:endParaRPr lang="es-ES" sz="2400" b="1" i="1" dirty="0">
              <a:latin typeface="Symbol" panose="05050102010706020507" pitchFamily="18" charset="2"/>
            </a:endParaRPr>
          </a:p>
        </p:txBody>
      </p:sp>
      <p:sp>
        <p:nvSpPr>
          <p:cNvPr id="9" name="8 CuadroTexto"/>
          <p:cNvSpPr txBox="1"/>
          <p:nvPr/>
        </p:nvSpPr>
        <p:spPr>
          <a:xfrm>
            <a:off x="683568" y="5407942"/>
            <a:ext cx="5695790" cy="400110"/>
          </a:xfrm>
          <a:prstGeom prst="rect">
            <a:avLst/>
          </a:prstGeom>
          <a:noFill/>
        </p:spPr>
        <p:txBody>
          <a:bodyPr wrap="none" rtlCol="0">
            <a:spAutoFit/>
          </a:bodyPr>
          <a:lstStyle/>
          <a:p>
            <a:pPr lvl="0" algn="ctr"/>
            <a:r>
              <a:rPr lang="es-ES" sz="2000" i="1" dirty="0">
                <a:solidFill>
                  <a:prstClr val="black"/>
                </a:solidFill>
              </a:rPr>
              <a:t>Potencia 1 – </a:t>
            </a:r>
            <a:r>
              <a:rPr lang="es-ES" sz="2000" b="1" i="1" dirty="0">
                <a:solidFill>
                  <a:prstClr val="black"/>
                </a:solidFill>
                <a:latin typeface="Symbol" panose="05050102010706020507" pitchFamily="18" charset="2"/>
              </a:rPr>
              <a:t>b</a:t>
            </a:r>
            <a:r>
              <a:rPr lang="es-ES" sz="2000" i="1" dirty="0">
                <a:solidFill>
                  <a:prstClr val="black"/>
                </a:solidFill>
              </a:rPr>
              <a:t>  = P(rechazar H</a:t>
            </a:r>
            <a:r>
              <a:rPr lang="es-ES" sz="2000" i="1" baseline="-25000" dirty="0">
                <a:solidFill>
                  <a:prstClr val="black"/>
                </a:solidFill>
              </a:rPr>
              <a:t>0</a:t>
            </a:r>
            <a:r>
              <a:rPr lang="es-ES" sz="2000" i="1" dirty="0">
                <a:solidFill>
                  <a:prstClr val="black"/>
                </a:solidFill>
              </a:rPr>
              <a:t> siendo H</a:t>
            </a:r>
            <a:r>
              <a:rPr lang="es-ES" sz="2000" i="1" baseline="-25000" dirty="0">
                <a:solidFill>
                  <a:prstClr val="black"/>
                </a:solidFill>
              </a:rPr>
              <a:t>0</a:t>
            </a:r>
            <a:r>
              <a:rPr lang="es-ES" sz="2000" i="1" dirty="0">
                <a:solidFill>
                  <a:prstClr val="black"/>
                </a:solidFill>
              </a:rPr>
              <a:t> falsa).</a:t>
            </a:r>
          </a:p>
        </p:txBody>
      </p:sp>
    </p:spTree>
    <p:extLst>
      <p:ext uri="{BB962C8B-B14F-4D97-AF65-F5344CB8AC3E}">
        <p14:creationId xmlns:p14="http://schemas.microsoft.com/office/powerpoint/2010/main" val="2266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22" presetClass="entr" presetSubtype="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bldP spid="7" grpId="0" animBg="1"/>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5D38356E-C424-4E23-849D-789CB849615B}"/>
              </a:ext>
            </a:extLst>
          </p:cNvPr>
          <p:cNvSpPr txBox="1">
            <a:spLocks/>
          </p:cNvSpPr>
          <p:nvPr/>
        </p:nvSpPr>
        <p:spPr>
          <a:xfrm>
            <a:off x="5292080" y="5450156"/>
            <a:ext cx="3706008" cy="129121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Potencia </a:t>
            </a:r>
          </a:p>
          <a:p>
            <a:pPr marL="0" indent="0">
              <a:buFont typeface="Georgia" pitchFamily="18" charset="0"/>
              <a:buNone/>
            </a:pPr>
            <a:r>
              <a:rPr lang="es-AR" sz="4400" dirty="0" smtClean="0"/>
              <a:t>de la Prueba</a:t>
            </a:r>
            <a:endParaRPr lang="es-AR" sz="4400" dirty="0"/>
          </a:p>
        </p:txBody>
      </p:sp>
      <p:sp>
        <p:nvSpPr>
          <p:cNvPr id="6" name="5 CuadroTexto"/>
          <p:cNvSpPr txBox="1"/>
          <p:nvPr/>
        </p:nvSpPr>
        <p:spPr>
          <a:xfrm>
            <a:off x="478788" y="404664"/>
            <a:ext cx="8208912" cy="5755422"/>
          </a:xfrm>
          <a:prstGeom prst="rect">
            <a:avLst/>
          </a:prstGeom>
          <a:noFill/>
        </p:spPr>
        <p:txBody>
          <a:bodyPr wrap="square" rtlCol="0">
            <a:spAutoFit/>
          </a:bodyPr>
          <a:lstStyle/>
          <a:p>
            <a:pPr algn="just"/>
            <a:r>
              <a:rPr lang="es-ES" sz="2000" dirty="0" smtClean="0"/>
              <a:t>	Cuanto menor es </a:t>
            </a:r>
            <a:r>
              <a:rPr lang="es-ES" sz="2000" b="1" i="1" dirty="0" smtClean="0">
                <a:latin typeface="Symbol" panose="05050102010706020507" pitchFamily="18" charset="2"/>
              </a:rPr>
              <a:t>a</a:t>
            </a:r>
            <a:r>
              <a:rPr lang="es-ES" sz="2000" dirty="0" smtClean="0"/>
              <a:t>, mayor es </a:t>
            </a:r>
            <a:r>
              <a:rPr lang="es-ES" sz="2000" b="1" i="1" dirty="0" smtClean="0">
                <a:latin typeface="Symbol" panose="05050102010706020507" pitchFamily="18" charset="2"/>
              </a:rPr>
              <a:t>b</a:t>
            </a:r>
            <a:r>
              <a:rPr lang="es-ES" sz="2000" dirty="0" smtClean="0"/>
              <a:t> y, por tanto, menor es la potencia, porque se está pidiendo más evidencia para rechazar H</a:t>
            </a:r>
            <a:r>
              <a:rPr lang="es-ES" sz="2000" baseline="-25000" dirty="0" smtClean="0"/>
              <a:t>0</a:t>
            </a:r>
            <a:r>
              <a:rPr lang="es-ES" sz="2000" dirty="0" smtClean="0"/>
              <a:t>. En otras palabras, cuanto menor es el nivel de significación, más conservadora es la prueba de hipótesis de la hipótesis nula.</a:t>
            </a:r>
          </a:p>
          <a:p>
            <a:pPr algn="just"/>
            <a:endParaRPr lang="es-ES" sz="800" dirty="0"/>
          </a:p>
          <a:p>
            <a:pPr algn="just"/>
            <a:r>
              <a:rPr lang="es-ES" sz="2000" dirty="0" smtClean="0"/>
              <a:t>	A diferencia de </a:t>
            </a:r>
            <a:r>
              <a:rPr lang="es-ES" sz="2000" b="1" i="1" dirty="0" smtClean="0">
                <a:latin typeface="Symbol" panose="05050102010706020507" pitchFamily="18" charset="2"/>
              </a:rPr>
              <a:t>a</a:t>
            </a:r>
            <a:r>
              <a:rPr lang="es-ES" sz="2000" dirty="0" smtClean="0"/>
              <a:t>, la potencia no es un valor fijo sino que depende de cada situación; es una función del verdadero valor del parámetro bajo la hipótesis alternativa.</a:t>
            </a:r>
          </a:p>
          <a:p>
            <a:pPr algn="just"/>
            <a:endParaRPr lang="es-ES" sz="800" dirty="0"/>
          </a:p>
          <a:p>
            <a:pPr algn="just"/>
            <a:r>
              <a:rPr lang="es-ES" sz="2000" dirty="0" smtClean="0"/>
              <a:t>	En el ejemplo del test de </a:t>
            </a:r>
            <a:r>
              <a:rPr lang="es-ES" sz="2000" dirty="0" err="1" smtClean="0"/>
              <a:t>Stroop</a:t>
            </a:r>
            <a:r>
              <a:rPr lang="es-ES" sz="2000" dirty="0" smtClean="0"/>
              <a:t>, la potencia para detectar que </a:t>
            </a:r>
            <a:r>
              <a:rPr lang="es-ES" sz="2000" b="1" i="1" dirty="0" smtClean="0">
                <a:latin typeface="Symbol" panose="05050102010706020507" pitchFamily="18" charset="2"/>
              </a:rPr>
              <a:t>m</a:t>
            </a:r>
            <a:r>
              <a:rPr lang="es-ES" sz="2000" dirty="0" smtClean="0"/>
              <a:t> no es 50 si su verdadero valor fuera 53, sería más alta que si su verdadero valor fuera 51. Cuanto más cercano esté el valor del parámetro a lo que formula la hipótesis nula, más difícil será detectarlo con una muestra o más grande debería ser la muestra para aumentar su sensibilidad. Por eso el tamaño de muestra puede decidirse fijando suficientemente alta la potencia para los casos de interés. Ese cálculo está fuera de los objetivos de este curso pero es útil saber que la potencia de la prueba de hipótesis se puede manipular con el tamaño de muestra.</a:t>
            </a:r>
            <a:endParaRPr lang="es-ES" sz="2000" dirty="0"/>
          </a:p>
        </p:txBody>
      </p:sp>
    </p:spTree>
    <p:extLst>
      <p:ext uri="{BB962C8B-B14F-4D97-AF65-F5344CB8AC3E}">
        <p14:creationId xmlns:p14="http://schemas.microsoft.com/office/powerpoint/2010/main" val="257078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5148064" y="5314014"/>
            <a:ext cx="3706008" cy="129121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Potencia </a:t>
            </a:r>
          </a:p>
          <a:p>
            <a:pPr marL="0" indent="0">
              <a:buFont typeface="Georgia" pitchFamily="18" charset="0"/>
              <a:buNone/>
            </a:pPr>
            <a:r>
              <a:rPr lang="es-AR" sz="4400" dirty="0" smtClean="0"/>
              <a:t>de la Prueba</a:t>
            </a:r>
            <a:endParaRPr lang="es-AR" sz="4400" dirty="0"/>
          </a:p>
        </p:txBody>
      </p:sp>
      <p:sp>
        <p:nvSpPr>
          <p:cNvPr id="3" name="2 CuadroTexto"/>
          <p:cNvSpPr txBox="1"/>
          <p:nvPr/>
        </p:nvSpPr>
        <p:spPr>
          <a:xfrm>
            <a:off x="554372" y="548680"/>
            <a:ext cx="7848872" cy="4708981"/>
          </a:xfrm>
          <a:prstGeom prst="rect">
            <a:avLst/>
          </a:prstGeom>
          <a:noFill/>
        </p:spPr>
        <p:txBody>
          <a:bodyPr wrap="square" rtlCol="0">
            <a:spAutoFit/>
          </a:bodyPr>
          <a:lstStyle/>
          <a:p>
            <a:pPr algn="just"/>
            <a:r>
              <a:rPr lang="es-ES" sz="2000" dirty="0" smtClean="0"/>
              <a:t>	El valor de </a:t>
            </a:r>
            <a:r>
              <a:rPr lang="es-ES" sz="2000" b="1" i="1" dirty="0" smtClean="0">
                <a:latin typeface="Symbol" panose="05050102010706020507" pitchFamily="18" charset="2"/>
              </a:rPr>
              <a:t>a</a:t>
            </a:r>
            <a:r>
              <a:rPr lang="es-ES" sz="2000" dirty="0" smtClean="0"/>
              <a:t> se fija, entonces pequeño, pero no tan pequeño que disminuya mucho la potencia del test. Qué valor de </a:t>
            </a:r>
            <a:r>
              <a:rPr lang="es-ES" sz="2000" b="1" i="1" dirty="0">
                <a:solidFill>
                  <a:prstClr val="black"/>
                </a:solidFill>
                <a:latin typeface="Symbol" panose="05050102010706020507" pitchFamily="18" charset="2"/>
              </a:rPr>
              <a:t>a</a:t>
            </a:r>
            <a:r>
              <a:rPr lang="es-ES" sz="2000" dirty="0" smtClean="0"/>
              <a:t> elegir, por ejemplo entre 0,10; 0,05 o 0,01, dependerá de cuánto se quiera arriesgar el investigador en uno u otro sentido, dependerá de cuáles sean las consecuencias teóricas o prácticas que pudieran seguirse de cada tipo de error. La elección de </a:t>
            </a:r>
            <a:r>
              <a:rPr lang="es-ES" sz="2000" b="1" i="1" dirty="0">
                <a:solidFill>
                  <a:prstClr val="black"/>
                </a:solidFill>
                <a:latin typeface="Symbol" panose="05050102010706020507" pitchFamily="18" charset="2"/>
              </a:rPr>
              <a:t>a</a:t>
            </a:r>
            <a:r>
              <a:rPr lang="es-ES" sz="2000" dirty="0" smtClean="0"/>
              <a:t> es una solución de compromiso entre mantener baja la probabilidad de error de tipo I y alta la potencia.</a:t>
            </a:r>
          </a:p>
          <a:p>
            <a:pPr algn="just"/>
            <a:endParaRPr lang="es-ES" sz="2000" dirty="0"/>
          </a:p>
          <a:p>
            <a:pPr algn="just"/>
            <a:r>
              <a:rPr lang="es-ES" sz="2000" dirty="0" smtClean="0"/>
              <a:t>Resumiendo, la potencia</a:t>
            </a:r>
          </a:p>
          <a:p>
            <a:pPr algn="just"/>
            <a:endParaRPr lang="es-ES" sz="2000" dirty="0"/>
          </a:p>
          <a:p>
            <a:pPr marL="342900" indent="-342900" algn="just">
              <a:buAutoNum type="arabicParenR"/>
            </a:pPr>
            <a:r>
              <a:rPr lang="es-ES" sz="2000" dirty="0" smtClean="0"/>
              <a:t>disminuye cuanto menor es </a:t>
            </a:r>
            <a:r>
              <a:rPr lang="es-ES" sz="2000" b="1" i="1" dirty="0">
                <a:solidFill>
                  <a:prstClr val="black"/>
                </a:solidFill>
                <a:latin typeface="Symbol" panose="05050102010706020507" pitchFamily="18" charset="2"/>
              </a:rPr>
              <a:t>a</a:t>
            </a:r>
            <a:r>
              <a:rPr lang="es-ES" sz="2000" dirty="0" smtClean="0"/>
              <a:t>.</a:t>
            </a:r>
          </a:p>
          <a:p>
            <a:pPr marL="342900" indent="-342900" algn="just">
              <a:buAutoNum type="arabicParenR"/>
            </a:pPr>
            <a:r>
              <a:rPr lang="es-ES" sz="2000" dirty="0" smtClean="0"/>
              <a:t>aumenta cuanto mayor es el tamaño de muestra.</a:t>
            </a:r>
          </a:p>
          <a:p>
            <a:pPr marL="342900" indent="-342900" algn="just">
              <a:buAutoNum type="arabicParenR"/>
            </a:pPr>
            <a:r>
              <a:rPr lang="es-ES" sz="2000" dirty="0" smtClean="0"/>
              <a:t>aumenta cuanto más discrepa el verdadero valor del parámetro de lo que postula H</a:t>
            </a:r>
            <a:r>
              <a:rPr lang="es-ES" sz="2000" baseline="-25000" dirty="0" smtClean="0"/>
              <a:t>0</a:t>
            </a:r>
            <a:r>
              <a:rPr lang="es-ES" sz="2000" dirty="0" smtClean="0"/>
              <a:t>.</a:t>
            </a:r>
            <a:endParaRPr lang="es-ES" sz="2000" dirty="0"/>
          </a:p>
        </p:txBody>
      </p:sp>
    </p:spTree>
    <p:extLst>
      <p:ext uri="{BB962C8B-B14F-4D97-AF65-F5344CB8AC3E}">
        <p14:creationId xmlns:p14="http://schemas.microsoft.com/office/powerpoint/2010/main" val="5188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107504" y="5314014"/>
            <a:ext cx="8746568" cy="129121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Síntesis: Posibles Consecuencias y sus Probabilidades</a:t>
            </a:r>
            <a:endParaRPr lang="es-AR" sz="4400" dirty="0"/>
          </a:p>
        </p:txBody>
      </p:sp>
      <p:graphicFrame>
        <p:nvGraphicFramePr>
          <p:cNvPr id="3" name="2 Tabla"/>
          <p:cNvGraphicFramePr>
            <a:graphicFrameLocks noGrp="1"/>
          </p:cNvGraphicFramePr>
          <p:nvPr>
            <p:extLst>
              <p:ext uri="{D42A27DB-BD31-4B8C-83A1-F6EECF244321}">
                <p14:modId xmlns:p14="http://schemas.microsoft.com/office/powerpoint/2010/main" val="2493849243"/>
              </p:ext>
            </p:extLst>
          </p:nvPr>
        </p:nvGraphicFramePr>
        <p:xfrm>
          <a:off x="1691680" y="404664"/>
          <a:ext cx="6192687" cy="2376264"/>
        </p:xfrm>
        <a:graphic>
          <a:graphicData uri="http://schemas.openxmlformats.org/drawingml/2006/table">
            <a:tbl>
              <a:tblPr firstRow="1" firstCol="1" bandRow="1"/>
              <a:tblGrid>
                <a:gridCol w="2064229">
                  <a:extLst>
                    <a:ext uri="{9D8B030D-6E8A-4147-A177-3AD203B41FA5}">
                      <a16:colId xmlns:a16="http://schemas.microsoft.com/office/drawing/2014/main" val="20000"/>
                    </a:ext>
                  </a:extLst>
                </a:gridCol>
                <a:gridCol w="2064229">
                  <a:extLst>
                    <a:ext uri="{9D8B030D-6E8A-4147-A177-3AD203B41FA5}">
                      <a16:colId xmlns:a16="http://schemas.microsoft.com/office/drawing/2014/main" val="20001"/>
                    </a:ext>
                  </a:extLst>
                </a:gridCol>
                <a:gridCol w="2064229">
                  <a:extLst>
                    <a:ext uri="{9D8B030D-6E8A-4147-A177-3AD203B41FA5}">
                      <a16:colId xmlns:a16="http://schemas.microsoft.com/office/drawing/2014/main" val="20002"/>
                    </a:ext>
                  </a:extLst>
                </a:gridCol>
              </a:tblGrid>
              <a:tr h="642240">
                <a:tc>
                  <a:txBody>
                    <a:bodyPr/>
                    <a:lstStyle/>
                    <a:p>
                      <a:pPr algn="ctr">
                        <a:lnSpc>
                          <a:spcPct val="115000"/>
                        </a:lnSpc>
                        <a:spcAft>
                          <a:spcPts val="0"/>
                        </a:spcAft>
                      </a:pPr>
                      <a:r>
                        <a:rPr lang="es-ES" sz="2000" dirty="0">
                          <a:effectLst/>
                          <a:latin typeface="Calibri"/>
                          <a:ea typeface="Calibri"/>
                          <a:cs typeface="Times New Roman"/>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b="1" dirty="0">
                          <a:effectLst/>
                          <a:latin typeface="Calibri"/>
                          <a:ea typeface="Calibri"/>
                          <a:cs typeface="Times New Roman"/>
                        </a:rPr>
                        <a:t>H</a:t>
                      </a:r>
                      <a:r>
                        <a:rPr lang="es-ES" sz="2000" b="1" baseline="-25000" dirty="0">
                          <a:effectLst/>
                          <a:latin typeface="Calibri"/>
                          <a:ea typeface="Calibri"/>
                          <a:cs typeface="Times New Roman"/>
                        </a:rPr>
                        <a:t>0</a:t>
                      </a:r>
                      <a:r>
                        <a:rPr lang="es-ES" sz="2000" b="1" dirty="0">
                          <a:effectLst/>
                          <a:latin typeface="Calibri"/>
                          <a:ea typeface="Calibri"/>
                          <a:cs typeface="Times New Roman"/>
                        </a:rPr>
                        <a:t> </a:t>
                      </a:r>
                      <a:r>
                        <a:rPr lang="es-ES" sz="2000" b="1" dirty="0" err="1">
                          <a:effectLst/>
                          <a:latin typeface="Calibri"/>
                          <a:ea typeface="Calibri"/>
                          <a:cs typeface="Times New Roman"/>
                        </a:rPr>
                        <a:t>Verdera</a:t>
                      </a:r>
                      <a:endParaRPr lang="es-E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b="1">
                          <a:effectLst/>
                          <a:latin typeface="Calibri"/>
                          <a:ea typeface="Calibri"/>
                          <a:cs typeface="Times New Roman"/>
                        </a:rPr>
                        <a:t>H</a:t>
                      </a:r>
                      <a:r>
                        <a:rPr lang="es-ES" sz="2000" b="1" baseline="-25000">
                          <a:effectLst/>
                          <a:latin typeface="Calibri"/>
                          <a:ea typeface="Calibri"/>
                          <a:cs typeface="Times New Roman"/>
                        </a:rPr>
                        <a:t>0</a:t>
                      </a:r>
                      <a:r>
                        <a:rPr lang="es-ES" sz="2000" b="1">
                          <a:effectLst/>
                          <a:latin typeface="Calibri"/>
                          <a:ea typeface="Calibri"/>
                          <a:cs typeface="Times New Roman"/>
                        </a:rPr>
                        <a:t> Falsa</a:t>
                      </a:r>
                      <a:endParaRPr lang="es-ES"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67012">
                <a:tc>
                  <a:txBody>
                    <a:bodyPr/>
                    <a:lstStyle/>
                    <a:p>
                      <a:pPr>
                        <a:lnSpc>
                          <a:spcPct val="115000"/>
                        </a:lnSpc>
                        <a:spcAft>
                          <a:spcPts val="0"/>
                        </a:spcAft>
                      </a:pPr>
                      <a:r>
                        <a:rPr lang="es-ES" sz="2000" b="1" dirty="0">
                          <a:effectLst/>
                          <a:latin typeface="Calibri"/>
                          <a:ea typeface="Calibri"/>
                          <a:cs typeface="Times New Roman"/>
                        </a:rPr>
                        <a:t>Se rechaza H</a:t>
                      </a:r>
                      <a:r>
                        <a:rPr lang="es-ES" sz="2000" b="1" baseline="-25000" dirty="0">
                          <a:effectLst/>
                          <a:latin typeface="Calibri"/>
                          <a:ea typeface="Calibri"/>
                          <a:cs typeface="Times New Roman"/>
                        </a:rPr>
                        <a:t>0</a:t>
                      </a:r>
                      <a:endParaRPr lang="es-E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effectLst/>
                          <a:latin typeface="Calibri"/>
                          <a:ea typeface="Calibri"/>
                          <a:cs typeface="Times New Roman"/>
                        </a:rPr>
                        <a:t>ERROR DE TIPO 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s-ES" sz="2000">
                          <a:effectLst/>
                          <a:latin typeface="Calibri"/>
                          <a:ea typeface="Calibri"/>
                          <a:cs typeface="Times New Roman"/>
                        </a:rPr>
                        <a:t>DECISIÓN CORRECTA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7012">
                <a:tc>
                  <a:txBody>
                    <a:bodyPr/>
                    <a:lstStyle/>
                    <a:p>
                      <a:pPr>
                        <a:lnSpc>
                          <a:spcPct val="115000"/>
                        </a:lnSpc>
                        <a:spcAft>
                          <a:spcPts val="0"/>
                        </a:spcAft>
                      </a:pPr>
                      <a:r>
                        <a:rPr lang="es-ES" sz="2000" b="1" dirty="0">
                          <a:effectLst/>
                          <a:latin typeface="Calibri"/>
                          <a:ea typeface="Calibri"/>
                          <a:cs typeface="Times New Roman"/>
                        </a:rPr>
                        <a:t>Se mantiene H</a:t>
                      </a:r>
                      <a:r>
                        <a:rPr lang="es-ES" sz="2000" b="1" baseline="-25000" dirty="0">
                          <a:effectLst/>
                          <a:latin typeface="Calibri"/>
                          <a:ea typeface="Calibri"/>
                          <a:cs typeface="Times New Roman"/>
                        </a:rPr>
                        <a:t>0</a:t>
                      </a:r>
                      <a:endParaRPr lang="es-E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effectLst/>
                          <a:latin typeface="Calibri"/>
                          <a:ea typeface="Calibri"/>
                          <a:cs typeface="Times New Roman"/>
                        </a:rPr>
                        <a:t>DECISIÓN CORRECTA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dirty="0">
                          <a:effectLst/>
                          <a:latin typeface="Calibri"/>
                          <a:ea typeface="Calibri"/>
                          <a:cs typeface="Times New Roman"/>
                        </a:rPr>
                        <a:t>ERROR DE TIPO II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02"/>
                  </a:ext>
                </a:extLst>
              </a:tr>
            </a:tbl>
          </a:graphicData>
        </a:graphic>
      </p:graphicFrame>
      <p:sp>
        <p:nvSpPr>
          <p:cNvPr id="9" name="8 Llamada ovalada"/>
          <p:cNvSpPr/>
          <p:nvPr/>
        </p:nvSpPr>
        <p:spPr>
          <a:xfrm>
            <a:off x="5292080" y="836712"/>
            <a:ext cx="576064" cy="45124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dirty="0" smtClean="0">
                <a:latin typeface="Symbol" panose="05050102010706020507" pitchFamily="18" charset="2"/>
              </a:rPr>
              <a:t>a</a:t>
            </a:r>
            <a:endParaRPr lang="es-ES" sz="2800" b="1" i="1" dirty="0">
              <a:latin typeface="Symbol" panose="05050102010706020507" pitchFamily="18" charset="2"/>
            </a:endParaRPr>
          </a:p>
        </p:txBody>
      </p:sp>
      <p:sp>
        <p:nvSpPr>
          <p:cNvPr id="10" name="9 Llamada ovalada"/>
          <p:cNvSpPr/>
          <p:nvPr/>
        </p:nvSpPr>
        <p:spPr>
          <a:xfrm>
            <a:off x="7452320" y="1772816"/>
            <a:ext cx="576064" cy="36782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dirty="0" smtClean="0">
                <a:latin typeface="Symbol" panose="05050102010706020507" pitchFamily="18" charset="2"/>
              </a:rPr>
              <a:t>b</a:t>
            </a:r>
            <a:endParaRPr lang="es-ES" sz="2800" b="1" i="1" dirty="0">
              <a:latin typeface="Symbol" panose="05050102010706020507" pitchFamily="18" charset="2"/>
            </a:endParaRPr>
          </a:p>
        </p:txBody>
      </p:sp>
      <p:sp>
        <p:nvSpPr>
          <p:cNvPr id="11" name="10 Llamada ovalada"/>
          <p:cNvSpPr/>
          <p:nvPr/>
        </p:nvSpPr>
        <p:spPr>
          <a:xfrm>
            <a:off x="7712756" y="921388"/>
            <a:ext cx="1141316" cy="367826"/>
          </a:xfrm>
          <a:prstGeom prst="wedgeEllipseCallout">
            <a:avLst>
              <a:gd name="adj1" fmla="val -59371"/>
              <a:gd name="adj2" fmla="val 90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dirty="0" smtClean="0">
                <a:latin typeface="Symbol" panose="05050102010706020507" pitchFamily="18" charset="2"/>
              </a:rPr>
              <a:t>1-b</a:t>
            </a:r>
            <a:endParaRPr lang="es-ES" sz="2800" b="1" i="1" dirty="0">
              <a:latin typeface="Symbol" panose="05050102010706020507" pitchFamily="18" charset="2"/>
            </a:endParaRPr>
          </a:p>
        </p:txBody>
      </p:sp>
      <p:sp>
        <p:nvSpPr>
          <p:cNvPr id="12" name="11 Llamada ovalada"/>
          <p:cNvSpPr/>
          <p:nvPr/>
        </p:nvSpPr>
        <p:spPr>
          <a:xfrm>
            <a:off x="3131840" y="1772816"/>
            <a:ext cx="1213324" cy="374179"/>
          </a:xfrm>
          <a:prstGeom prst="wedgeEllipseCallout">
            <a:avLst>
              <a:gd name="adj1" fmla="val 42044"/>
              <a:gd name="adj2" fmla="val 1097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dirty="0" smtClean="0">
                <a:latin typeface="Symbol" panose="05050102010706020507" pitchFamily="18" charset="2"/>
              </a:rPr>
              <a:t>1-a</a:t>
            </a:r>
            <a:endParaRPr lang="es-ES" sz="2800" b="1" i="1" dirty="0">
              <a:latin typeface="Symbol" panose="05050102010706020507" pitchFamily="18" charset="2"/>
            </a:endParaRPr>
          </a:p>
        </p:txBody>
      </p:sp>
      <p:sp>
        <p:nvSpPr>
          <p:cNvPr id="14" name="13 Rectángulo"/>
          <p:cNvSpPr/>
          <p:nvPr/>
        </p:nvSpPr>
        <p:spPr>
          <a:xfrm>
            <a:off x="971601" y="3072968"/>
            <a:ext cx="7704856" cy="1938992"/>
          </a:xfrm>
          <a:prstGeom prst="rect">
            <a:avLst/>
          </a:prstGeom>
        </p:spPr>
        <p:txBody>
          <a:bodyPr wrap="square">
            <a:spAutoFit/>
          </a:bodyPr>
          <a:lstStyle/>
          <a:p>
            <a:pPr lvl="0">
              <a:lnSpc>
                <a:spcPct val="150000"/>
              </a:lnSpc>
            </a:pPr>
            <a:r>
              <a:rPr lang="es-ES" sz="2000" b="1" i="1" dirty="0" smtClean="0">
                <a:solidFill>
                  <a:prstClr val="black"/>
                </a:solidFill>
              </a:rPr>
              <a:t>Nivel de significación </a:t>
            </a:r>
            <a:r>
              <a:rPr lang="es-ES" sz="2000" b="1" i="1" dirty="0" smtClean="0">
                <a:solidFill>
                  <a:prstClr val="black"/>
                </a:solidFill>
                <a:latin typeface="Symbol" panose="05050102010706020507" pitchFamily="18" charset="2"/>
              </a:rPr>
              <a:t>a </a:t>
            </a:r>
            <a:r>
              <a:rPr lang="es-ES" sz="2000" i="1" dirty="0" smtClean="0">
                <a:solidFill>
                  <a:prstClr val="black"/>
                </a:solidFill>
              </a:rPr>
              <a:t>= </a:t>
            </a:r>
            <a:r>
              <a:rPr lang="es-ES" sz="2000" i="1" dirty="0">
                <a:solidFill>
                  <a:prstClr val="black"/>
                </a:solidFill>
              </a:rPr>
              <a:t>P(rechazar H</a:t>
            </a:r>
            <a:r>
              <a:rPr lang="es-ES" sz="2000" i="1" baseline="-25000" dirty="0">
                <a:solidFill>
                  <a:prstClr val="black"/>
                </a:solidFill>
              </a:rPr>
              <a:t>0</a:t>
            </a:r>
            <a:r>
              <a:rPr lang="es-ES" sz="2000" i="1" dirty="0">
                <a:solidFill>
                  <a:prstClr val="black"/>
                </a:solidFill>
              </a:rPr>
              <a:t> siendo H</a:t>
            </a:r>
            <a:r>
              <a:rPr lang="es-ES" sz="2000" i="1" baseline="-25000" dirty="0">
                <a:solidFill>
                  <a:prstClr val="black"/>
                </a:solidFill>
              </a:rPr>
              <a:t>0</a:t>
            </a:r>
            <a:r>
              <a:rPr lang="es-ES" sz="2000" i="1" dirty="0">
                <a:solidFill>
                  <a:prstClr val="black"/>
                </a:solidFill>
              </a:rPr>
              <a:t> verdadera</a:t>
            </a:r>
            <a:r>
              <a:rPr lang="es-ES" sz="2000" i="1" dirty="0" smtClean="0">
                <a:solidFill>
                  <a:prstClr val="black"/>
                </a:solidFill>
              </a:rPr>
              <a:t>)</a:t>
            </a:r>
          </a:p>
          <a:p>
            <a:pPr lvl="0">
              <a:lnSpc>
                <a:spcPct val="150000"/>
              </a:lnSpc>
            </a:pPr>
            <a:r>
              <a:rPr lang="es-ES" sz="2000" b="1" i="1" dirty="0" smtClean="0">
                <a:solidFill>
                  <a:prstClr val="black"/>
                </a:solidFill>
                <a:latin typeface="Symbol" panose="05050102010706020507" pitchFamily="18" charset="2"/>
              </a:rPr>
              <a:t>		             b</a:t>
            </a:r>
            <a:r>
              <a:rPr lang="es-ES" sz="2000" i="1" dirty="0" smtClean="0">
                <a:solidFill>
                  <a:prstClr val="black"/>
                </a:solidFill>
              </a:rPr>
              <a:t> = P(mantener H</a:t>
            </a:r>
            <a:r>
              <a:rPr lang="es-ES" sz="2000" i="1" baseline="-25000" dirty="0" smtClean="0">
                <a:solidFill>
                  <a:prstClr val="black"/>
                </a:solidFill>
              </a:rPr>
              <a:t>0</a:t>
            </a:r>
            <a:r>
              <a:rPr lang="es-ES" sz="2000" i="1" dirty="0" smtClean="0">
                <a:solidFill>
                  <a:prstClr val="black"/>
                </a:solidFill>
              </a:rPr>
              <a:t> siendo H</a:t>
            </a:r>
            <a:r>
              <a:rPr lang="es-ES" sz="2000" i="1" baseline="-25000" dirty="0">
                <a:solidFill>
                  <a:prstClr val="black"/>
                </a:solidFill>
              </a:rPr>
              <a:t>0</a:t>
            </a:r>
            <a:r>
              <a:rPr lang="es-ES" sz="2000" i="1" dirty="0" smtClean="0">
                <a:solidFill>
                  <a:prstClr val="black"/>
                </a:solidFill>
              </a:rPr>
              <a:t> falsa)</a:t>
            </a:r>
          </a:p>
          <a:p>
            <a:pPr lvl="0">
              <a:lnSpc>
                <a:spcPct val="150000"/>
              </a:lnSpc>
            </a:pPr>
            <a:r>
              <a:rPr lang="es-ES" sz="2000" i="1" dirty="0" smtClean="0">
                <a:solidFill>
                  <a:prstClr val="black"/>
                </a:solidFill>
              </a:rPr>
              <a:t>		       1-</a:t>
            </a:r>
            <a:r>
              <a:rPr lang="es-ES" sz="2000" b="1" i="1" dirty="0" smtClean="0">
                <a:solidFill>
                  <a:prstClr val="black"/>
                </a:solidFill>
                <a:latin typeface="Symbol" panose="05050102010706020507" pitchFamily="18" charset="2"/>
              </a:rPr>
              <a:t>a</a:t>
            </a:r>
            <a:r>
              <a:rPr lang="es-ES" sz="2000" i="1" dirty="0" smtClean="0">
                <a:solidFill>
                  <a:prstClr val="black"/>
                </a:solidFill>
              </a:rPr>
              <a:t> = P(mantener H</a:t>
            </a:r>
            <a:r>
              <a:rPr lang="es-ES" sz="2000" i="1" baseline="-25000" dirty="0">
                <a:solidFill>
                  <a:prstClr val="black"/>
                </a:solidFill>
              </a:rPr>
              <a:t>0</a:t>
            </a:r>
            <a:r>
              <a:rPr lang="es-ES" sz="2000" i="1" dirty="0" smtClean="0">
                <a:solidFill>
                  <a:prstClr val="black"/>
                </a:solidFill>
              </a:rPr>
              <a:t> siendo H</a:t>
            </a:r>
            <a:r>
              <a:rPr lang="es-ES" sz="2000" i="1" baseline="-25000" dirty="0">
                <a:solidFill>
                  <a:prstClr val="black"/>
                </a:solidFill>
              </a:rPr>
              <a:t>0</a:t>
            </a:r>
            <a:r>
              <a:rPr lang="es-ES" sz="2000" i="1" dirty="0" smtClean="0">
                <a:solidFill>
                  <a:prstClr val="black"/>
                </a:solidFill>
              </a:rPr>
              <a:t> verdadera)</a:t>
            </a:r>
          </a:p>
          <a:p>
            <a:pPr lvl="0">
              <a:lnSpc>
                <a:spcPct val="150000"/>
              </a:lnSpc>
            </a:pPr>
            <a:r>
              <a:rPr lang="es-ES" sz="2000" b="1" i="1" dirty="0" smtClean="0">
                <a:solidFill>
                  <a:prstClr val="black"/>
                </a:solidFill>
              </a:rPr>
              <a:t>                Potencia</a:t>
            </a:r>
            <a:r>
              <a:rPr lang="es-ES" sz="2000" i="1" dirty="0" smtClean="0">
                <a:solidFill>
                  <a:prstClr val="black"/>
                </a:solidFill>
              </a:rPr>
              <a:t> </a:t>
            </a:r>
            <a:r>
              <a:rPr lang="es-ES" sz="2000" b="1" i="1" dirty="0" smtClean="0">
                <a:solidFill>
                  <a:prstClr val="black"/>
                </a:solidFill>
              </a:rPr>
              <a:t>1-</a:t>
            </a:r>
            <a:r>
              <a:rPr lang="es-ES" sz="2000" b="1" i="1" dirty="0" smtClean="0">
                <a:solidFill>
                  <a:prstClr val="black"/>
                </a:solidFill>
                <a:latin typeface="Symbol" panose="05050102010706020507" pitchFamily="18" charset="2"/>
              </a:rPr>
              <a:t>b</a:t>
            </a:r>
            <a:r>
              <a:rPr lang="es-ES" sz="2000" b="1" i="1" dirty="0" smtClean="0">
                <a:solidFill>
                  <a:prstClr val="black"/>
                </a:solidFill>
              </a:rPr>
              <a:t> </a:t>
            </a:r>
            <a:r>
              <a:rPr lang="es-ES" sz="2000" i="1" dirty="0" smtClean="0">
                <a:solidFill>
                  <a:prstClr val="black"/>
                </a:solidFill>
              </a:rPr>
              <a:t>= P(rechazar H</a:t>
            </a:r>
            <a:r>
              <a:rPr lang="es-ES" sz="2000" i="1" baseline="-25000" dirty="0">
                <a:solidFill>
                  <a:prstClr val="black"/>
                </a:solidFill>
              </a:rPr>
              <a:t>0</a:t>
            </a:r>
            <a:r>
              <a:rPr lang="es-ES" sz="2000" i="1" dirty="0" smtClean="0">
                <a:solidFill>
                  <a:prstClr val="black"/>
                </a:solidFill>
              </a:rPr>
              <a:t> siendo H</a:t>
            </a:r>
            <a:r>
              <a:rPr lang="es-ES" sz="2000" i="1" baseline="-25000" dirty="0">
                <a:solidFill>
                  <a:prstClr val="black"/>
                </a:solidFill>
              </a:rPr>
              <a:t>0</a:t>
            </a:r>
            <a:r>
              <a:rPr lang="es-ES" sz="2000" i="1" dirty="0" smtClean="0">
                <a:solidFill>
                  <a:prstClr val="black"/>
                </a:solidFill>
              </a:rPr>
              <a:t> falsa)</a:t>
            </a:r>
            <a:endParaRPr lang="es-ES" sz="2000" i="1" dirty="0">
              <a:solidFill>
                <a:prstClr val="black"/>
              </a:solidFill>
            </a:endParaRPr>
          </a:p>
        </p:txBody>
      </p:sp>
    </p:spTree>
    <p:extLst>
      <p:ext uri="{BB962C8B-B14F-4D97-AF65-F5344CB8AC3E}">
        <p14:creationId xmlns:p14="http://schemas.microsoft.com/office/powerpoint/2010/main" val="4044774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5527590" y="5661248"/>
            <a:ext cx="2625888"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Ejemplo</a:t>
            </a:r>
            <a:endParaRPr lang="es-AR" sz="4400" dirty="0"/>
          </a:p>
        </p:txBody>
      </p:sp>
      <p:sp>
        <p:nvSpPr>
          <p:cNvPr id="10" name="9 CuadroTexto"/>
          <p:cNvSpPr txBox="1"/>
          <p:nvPr/>
        </p:nvSpPr>
        <p:spPr>
          <a:xfrm>
            <a:off x="1024684" y="1196752"/>
            <a:ext cx="7128794" cy="3477875"/>
          </a:xfrm>
          <a:prstGeom prst="rect">
            <a:avLst/>
          </a:prstGeom>
          <a:noFill/>
        </p:spPr>
        <p:txBody>
          <a:bodyPr wrap="square" rtlCol="0">
            <a:spAutoFit/>
          </a:bodyPr>
          <a:lstStyle/>
          <a:p>
            <a:pPr algn="just">
              <a:spcAft>
                <a:spcPts val="0"/>
              </a:spcAft>
            </a:pPr>
            <a:r>
              <a:rPr lang="es-ES_tradnl" dirty="0" smtClean="0">
                <a:ea typeface="Times New Roman"/>
              </a:rPr>
              <a:t>	</a:t>
            </a:r>
            <a:r>
              <a:rPr lang="es-ES_tradnl" sz="2200" dirty="0" smtClean="0">
                <a:ea typeface="Times New Roman"/>
              </a:rPr>
              <a:t>El </a:t>
            </a:r>
            <a:r>
              <a:rPr lang="es-ES_tradnl" sz="2200" dirty="0">
                <a:ea typeface="Times New Roman"/>
              </a:rPr>
              <a:t>tiempo (en centésimas de segundo) de </a:t>
            </a:r>
            <a:r>
              <a:rPr lang="es-ES_tradnl" sz="2200" dirty="0" smtClean="0">
                <a:ea typeface="Times New Roman"/>
              </a:rPr>
              <a:t>reacción </a:t>
            </a:r>
            <a:r>
              <a:rPr lang="es-ES_tradnl" sz="2200" dirty="0">
                <a:ea typeface="Times New Roman"/>
              </a:rPr>
              <a:t>a un estímulo de los automovilistas de </a:t>
            </a:r>
            <a:r>
              <a:rPr lang="es-ES_tradnl" sz="2200" dirty="0" smtClean="0">
                <a:ea typeface="Times New Roman"/>
              </a:rPr>
              <a:t>CABA se </a:t>
            </a:r>
            <a:r>
              <a:rPr lang="es-ES_tradnl" sz="2200" dirty="0">
                <a:ea typeface="Times New Roman"/>
              </a:rPr>
              <a:t>distribuye con una media de </a:t>
            </a:r>
            <a:r>
              <a:rPr lang="es-ES_tradnl" sz="2200" dirty="0" smtClean="0">
                <a:ea typeface="Times New Roman"/>
              </a:rPr>
              <a:t>60 </a:t>
            </a:r>
            <a:r>
              <a:rPr lang="es-ES_tradnl" sz="2200" dirty="0">
                <a:ea typeface="Times New Roman"/>
              </a:rPr>
              <a:t>y una desviación estándar de </a:t>
            </a:r>
            <a:r>
              <a:rPr lang="es-ES_tradnl" sz="2200" dirty="0" smtClean="0">
                <a:ea typeface="Times New Roman"/>
              </a:rPr>
              <a:t>12.  </a:t>
            </a:r>
            <a:r>
              <a:rPr lang="es-ES_tradnl" sz="2200" dirty="0">
                <a:ea typeface="Times New Roman"/>
              </a:rPr>
              <a:t>Se cree que cierto programa de entrenamiento puede mejorar dicho tiempo de reacción. El programa se pone a prueba en una muestra piloto de </a:t>
            </a:r>
            <a:r>
              <a:rPr lang="es-ES_tradnl" sz="2200" dirty="0" smtClean="0">
                <a:ea typeface="Times New Roman"/>
              </a:rPr>
              <a:t>36 </a:t>
            </a:r>
            <a:r>
              <a:rPr lang="es-ES_tradnl" sz="2200" dirty="0">
                <a:ea typeface="Times New Roman"/>
              </a:rPr>
              <a:t>automovilistas, al cabo del cual se registra una media de </a:t>
            </a:r>
            <a:r>
              <a:rPr lang="es-ES_tradnl" sz="2200" dirty="0" smtClean="0">
                <a:ea typeface="Times New Roman"/>
              </a:rPr>
              <a:t>56 </a:t>
            </a:r>
            <a:r>
              <a:rPr lang="es-ES_tradnl" sz="2200" dirty="0">
                <a:ea typeface="Times New Roman"/>
              </a:rPr>
              <a:t>centésimas de segundo. ¿Puede concluirse con un nivel de significación del 5% que el programa </a:t>
            </a:r>
            <a:r>
              <a:rPr lang="es-ES_tradnl" sz="2200" dirty="0" smtClean="0">
                <a:ea typeface="Times New Roman"/>
              </a:rPr>
              <a:t>es </a:t>
            </a:r>
            <a:r>
              <a:rPr lang="es-ES_tradnl" sz="2200" dirty="0">
                <a:ea typeface="Times New Roman"/>
              </a:rPr>
              <a:t>eficaz?</a:t>
            </a:r>
            <a:endParaRPr lang="es-ES" sz="2200" dirty="0">
              <a:effectLst/>
              <a:ea typeface="Times New Roman"/>
            </a:endParaRPr>
          </a:p>
        </p:txBody>
      </p:sp>
    </p:spTree>
    <p:extLst>
      <p:ext uri="{BB962C8B-B14F-4D97-AF65-F5344CB8AC3E}">
        <p14:creationId xmlns:p14="http://schemas.microsoft.com/office/powerpoint/2010/main" val="2198262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6372200" y="5799218"/>
            <a:ext cx="2478095"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Ejemplo</a:t>
            </a:r>
            <a:endParaRPr lang="es-AR" sz="4400" dirty="0"/>
          </a:p>
        </p:txBody>
      </p:sp>
      <p:sp>
        <p:nvSpPr>
          <p:cNvPr id="18" name="17 CuadroTexto"/>
          <p:cNvSpPr txBox="1"/>
          <p:nvPr/>
        </p:nvSpPr>
        <p:spPr>
          <a:xfrm>
            <a:off x="468546" y="548680"/>
            <a:ext cx="8381749" cy="5386090"/>
          </a:xfrm>
          <a:prstGeom prst="rect">
            <a:avLst/>
          </a:prstGeom>
          <a:noFill/>
        </p:spPr>
        <p:txBody>
          <a:bodyPr wrap="square" rtlCol="0">
            <a:spAutoFit/>
          </a:bodyPr>
          <a:lstStyle/>
          <a:p>
            <a:pPr algn="just">
              <a:spcAft>
                <a:spcPts val="1200"/>
              </a:spcAft>
            </a:pPr>
            <a:r>
              <a:rPr lang="es-ES_tradnl" dirty="0" smtClean="0">
                <a:ea typeface="Times New Roman"/>
              </a:rPr>
              <a:t>	</a:t>
            </a:r>
            <a:r>
              <a:rPr lang="es-ES_tradnl" sz="1900" dirty="0" smtClean="0">
                <a:ea typeface="Times New Roman"/>
              </a:rPr>
              <a:t>Antes de resolver el problema preguntémonos por qué no podemos decidir directamente, a partir de lo observado, que el programa es eficaz.</a:t>
            </a:r>
          </a:p>
          <a:p>
            <a:pPr algn="just">
              <a:spcAft>
                <a:spcPts val="1200"/>
              </a:spcAft>
            </a:pPr>
            <a:r>
              <a:rPr lang="es-ES_tradnl" sz="1900" dirty="0" smtClean="0">
                <a:effectLst/>
                <a:ea typeface="Times New Roman"/>
              </a:rPr>
              <a:t>	El programa se realizó para bajar los tiempos de reacción y eso se logró, en promedio, con los 36 automovilistas a los que se aplicó.</a:t>
            </a:r>
          </a:p>
          <a:p>
            <a:pPr algn="just">
              <a:spcAft>
                <a:spcPts val="1200"/>
              </a:spcAft>
            </a:pPr>
            <a:r>
              <a:rPr lang="es-ES_tradnl" sz="1900" dirty="0">
                <a:ea typeface="Times New Roman"/>
              </a:rPr>
              <a:t>	</a:t>
            </a:r>
            <a:r>
              <a:rPr lang="es-ES_tradnl" sz="1900" dirty="0" smtClean="0">
                <a:ea typeface="Times New Roman"/>
              </a:rPr>
              <a:t>La respuesta es que esas 4 centésimas de segundo por debajo de la media histórica (60) no es de todos los automovilistas sino de una muestra; entonces se necesita un criterio para decidir si dicha diferencia fue circunstancial propia de esa muestra en particular o si esa diferencia indica que, a nivel poblacional, la media sería inferior a 60. Y el criterio lo da la probabilidad. Por eso hay que desarrollar el método que explicamos y que ejemplificaremos a continuación. </a:t>
            </a:r>
          </a:p>
          <a:p>
            <a:pPr algn="just">
              <a:spcAft>
                <a:spcPts val="1200"/>
              </a:spcAft>
            </a:pPr>
            <a:r>
              <a:rPr lang="es-ES_tradnl" sz="1900" dirty="0">
                <a:effectLst/>
                <a:ea typeface="Times New Roman"/>
              </a:rPr>
              <a:t>	</a:t>
            </a:r>
            <a:r>
              <a:rPr lang="es-ES_tradnl" sz="1900" dirty="0" smtClean="0">
                <a:effectLst/>
                <a:ea typeface="Times New Roman"/>
              </a:rPr>
              <a:t>Si esa diferencia de 4 centésimas de segundo se atribuye al azar, se dice que “</a:t>
            </a:r>
            <a:r>
              <a:rPr lang="es-ES_tradnl" sz="1900" i="1" dirty="0" smtClean="0">
                <a:effectLst/>
                <a:ea typeface="Times New Roman"/>
              </a:rPr>
              <a:t>no es estadísticamente significativa</a:t>
            </a:r>
            <a:r>
              <a:rPr lang="es-ES_tradnl" sz="1900" dirty="0" smtClean="0">
                <a:effectLst/>
                <a:ea typeface="Times New Roman"/>
              </a:rPr>
              <a:t>”.</a:t>
            </a:r>
          </a:p>
          <a:p>
            <a:pPr algn="just">
              <a:spcAft>
                <a:spcPts val="1200"/>
              </a:spcAft>
            </a:pPr>
            <a:r>
              <a:rPr lang="es-ES_tradnl" sz="1900" dirty="0">
                <a:ea typeface="Times New Roman"/>
              </a:rPr>
              <a:t>	</a:t>
            </a:r>
            <a:r>
              <a:rPr lang="es-ES_tradnl" sz="1900" dirty="0" smtClean="0">
                <a:ea typeface="Times New Roman"/>
              </a:rPr>
              <a:t>Por el contrario, si es demasiado amplia como para ser atribuida al azar, si es improbable, conducirá al rechazo de H</a:t>
            </a:r>
            <a:r>
              <a:rPr lang="es-ES_tradnl" sz="1900" baseline="-25000" dirty="0" smtClean="0">
                <a:ea typeface="Times New Roman"/>
              </a:rPr>
              <a:t>0</a:t>
            </a:r>
            <a:r>
              <a:rPr lang="es-ES_tradnl" sz="1900" dirty="0" smtClean="0">
                <a:ea typeface="Times New Roman"/>
              </a:rPr>
              <a:t> y se dirá que es “estadísticamente significativa”.</a:t>
            </a:r>
            <a:endParaRPr lang="es-ES" sz="1900" dirty="0">
              <a:effectLst/>
              <a:ea typeface="Times New Roman"/>
            </a:endParaRPr>
          </a:p>
        </p:txBody>
      </p:sp>
    </p:spTree>
    <p:extLst>
      <p:ext uri="{BB962C8B-B14F-4D97-AF65-F5344CB8AC3E}">
        <p14:creationId xmlns:p14="http://schemas.microsoft.com/office/powerpoint/2010/main" val="13629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4644008" y="5799218"/>
            <a:ext cx="4206287"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Procedimiento</a:t>
            </a:r>
            <a:endParaRPr lang="es-AR" sz="4400" dirty="0"/>
          </a:p>
        </p:txBody>
      </p:sp>
      <p:sp>
        <p:nvSpPr>
          <p:cNvPr id="3" name="2 CuadroTexto"/>
          <p:cNvSpPr txBox="1"/>
          <p:nvPr/>
        </p:nvSpPr>
        <p:spPr>
          <a:xfrm>
            <a:off x="503548" y="476672"/>
            <a:ext cx="8280920" cy="5632311"/>
          </a:xfrm>
          <a:prstGeom prst="rect">
            <a:avLst/>
          </a:prstGeom>
          <a:noFill/>
        </p:spPr>
        <p:txBody>
          <a:bodyPr wrap="square" rtlCol="0">
            <a:spAutoFit/>
          </a:bodyPr>
          <a:lstStyle/>
          <a:p>
            <a:pPr algn="just">
              <a:spcAft>
                <a:spcPts val="0"/>
              </a:spcAft>
            </a:pPr>
            <a:r>
              <a:rPr lang="es-ES" sz="2000" b="1" dirty="0">
                <a:ea typeface="Times New Roman"/>
                <a:cs typeface="Arial"/>
              </a:rPr>
              <a:t>RESOLUCIÓN</a:t>
            </a:r>
            <a:endParaRPr lang="es-ES" sz="2000" dirty="0">
              <a:ea typeface="Calibri"/>
              <a:cs typeface="Times New Roman"/>
            </a:endParaRPr>
          </a:p>
          <a:p>
            <a:pPr algn="just">
              <a:spcAft>
                <a:spcPts val="0"/>
              </a:spcAft>
            </a:pPr>
            <a:r>
              <a:rPr lang="es-ES" sz="2000" b="1" dirty="0">
                <a:ea typeface="Times New Roman"/>
                <a:cs typeface="Arial"/>
              </a:rPr>
              <a:t> </a:t>
            </a:r>
            <a:endParaRPr lang="es-ES" sz="2000" dirty="0">
              <a:ea typeface="Calibri"/>
              <a:cs typeface="Times New Roman"/>
            </a:endParaRPr>
          </a:p>
          <a:p>
            <a:pPr algn="just">
              <a:spcAft>
                <a:spcPts val="1200"/>
              </a:spcAft>
            </a:pPr>
            <a:r>
              <a:rPr lang="es-ES" sz="2000" dirty="0" smtClean="0">
                <a:ea typeface="Times New Roman"/>
                <a:cs typeface="Arial"/>
              </a:rPr>
              <a:t>Se </a:t>
            </a:r>
            <a:r>
              <a:rPr lang="es-ES" sz="2000" dirty="0">
                <a:ea typeface="Times New Roman"/>
                <a:cs typeface="Arial"/>
              </a:rPr>
              <a:t>sugiere seguir los siguientes </a:t>
            </a:r>
            <a:r>
              <a:rPr lang="es-ES" sz="2000" dirty="0" smtClean="0">
                <a:ea typeface="Times New Roman"/>
                <a:cs typeface="Arial"/>
              </a:rPr>
              <a:t>pasos:</a:t>
            </a:r>
            <a:endParaRPr lang="es-ES" sz="2000" dirty="0" smtClean="0">
              <a:ea typeface="Times New Roman"/>
              <a:cs typeface="Times New Roman"/>
            </a:endParaRPr>
          </a:p>
          <a:p>
            <a:pPr algn="just">
              <a:spcAft>
                <a:spcPts val="1200"/>
              </a:spcAft>
            </a:pPr>
            <a:r>
              <a:rPr lang="es-ES" sz="2000" b="1" dirty="0" smtClean="0">
                <a:ea typeface="Times New Roman"/>
                <a:cs typeface="Arial"/>
              </a:rPr>
              <a:t>1</a:t>
            </a:r>
            <a:r>
              <a:rPr lang="es-ES" sz="2000" b="1" dirty="0">
                <a:ea typeface="Times New Roman"/>
                <a:cs typeface="Arial"/>
              </a:rPr>
              <a:t>) Mencionar la/s variable/s de interés en la población respecto de la cual se desea hacer inferencia estadística y explicitar los supuestos mínimos necesarios  (si los hubiere) para llevar a cabo la </a:t>
            </a:r>
            <a:r>
              <a:rPr lang="es-ES" sz="2000" b="1" dirty="0" smtClean="0">
                <a:ea typeface="Times New Roman"/>
                <a:cs typeface="Arial"/>
              </a:rPr>
              <a:t>prueba.</a:t>
            </a:r>
            <a:endParaRPr lang="es-ES" sz="2000" dirty="0">
              <a:ea typeface="Calibri"/>
              <a:cs typeface="Times New Roman"/>
            </a:endParaRPr>
          </a:p>
          <a:p>
            <a:pPr algn="just">
              <a:spcAft>
                <a:spcPts val="0"/>
              </a:spcAft>
            </a:pPr>
            <a:r>
              <a:rPr lang="es-ES" sz="2000" b="1" i="1" dirty="0" smtClean="0">
                <a:latin typeface="Times New Roman" panose="02020603050405020304" pitchFamily="18" charset="0"/>
                <a:ea typeface="Times New Roman"/>
                <a:cs typeface="Times New Roman" panose="02020603050405020304" pitchFamily="18" charset="0"/>
              </a:rPr>
              <a:t>X</a:t>
            </a:r>
            <a:r>
              <a:rPr lang="es-ES" sz="2000" b="1" dirty="0" smtClean="0">
                <a:ea typeface="Times New Roman"/>
                <a:cs typeface="Arial"/>
              </a:rPr>
              <a:t> </a:t>
            </a:r>
            <a:r>
              <a:rPr lang="es-ES" sz="2000" dirty="0">
                <a:ea typeface="Times New Roman"/>
                <a:cs typeface="Arial"/>
              </a:rPr>
              <a:t>= </a:t>
            </a:r>
            <a:r>
              <a:rPr lang="es-ES" sz="2000" dirty="0" smtClean="0">
                <a:ea typeface="Times New Roman"/>
                <a:cs typeface="Arial"/>
              </a:rPr>
              <a:t>Tiempo de reacción (en centésimas de segundo) </a:t>
            </a:r>
            <a:r>
              <a:rPr lang="es-ES" sz="2000" b="1" i="1" dirty="0" smtClean="0">
                <a:ea typeface="Times New Roman"/>
                <a:cs typeface="Arial"/>
              </a:rPr>
              <a:t>que </a:t>
            </a:r>
            <a:r>
              <a:rPr lang="es-ES" sz="2000" b="1" i="1" dirty="0">
                <a:ea typeface="Times New Roman"/>
                <a:cs typeface="Arial"/>
              </a:rPr>
              <a:t>obtendrían </a:t>
            </a:r>
            <a:r>
              <a:rPr lang="es-ES" sz="2000" dirty="0" smtClean="0">
                <a:ea typeface="Times New Roman"/>
                <a:cs typeface="Arial"/>
              </a:rPr>
              <a:t>los automovilistas de CABA, </a:t>
            </a:r>
            <a:r>
              <a:rPr lang="es-ES" sz="2000" b="1" i="1" dirty="0">
                <a:ea typeface="Times New Roman"/>
                <a:cs typeface="Arial"/>
              </a:rPr>
              <a:t>si se </a:t>
            </a:r>
            <a:r>
              <a:rPr lang="es-ES" sz="2000" b="1" i="1" dirty="0" smtClean="0">
                <a:ea typeface="Times New Roman"/>
                <a:cs typeface="Arial"/>
              </a:rPr>
              <a:t>entrenaran </a:t>
            </a:r>
            <a:r>
              <a:rPr lang="es-ES" sz="2000" dirty="0" smtClean="0">
                <a:ea typeface="Times New Roman"/>
                <a:cs typeface="Arial"/>
              </a:rPr>
              <a:t>con</a:t>
            </a:r>
            <a:r>
              <a:rPr lang="es-ES" sz="2000" b="1" i="1" dirty="0" smtClean="0">
                <a:ea typeface="Times New Roman"/>
                <a:cs typeface="Arial"/>
              </a:rPr>
              <a:t> </a:t>
            </a:r>
            <a:r>
              <a:rPr lang="es-ES" sz="2000" dirty="0" smtClean="0">
                <a:ea typeface="Times New Roman"/>
                <a:cs typeface="Arial"/>
              </a:rPr>
              <a:t>el </a:t>
            </a:r>
            <a:r>
              <a:rPr lang="es-ES" sz="2000" dirty="0">
                <a:ea typeface="Times New Roman"/>
                <a:cs typeface="Arial"/>
              </a:rPr>
              <a:t>programa. (Nótese que se trata de una población hipotética</a:t>
            </a:r>
            <a:r>
              <a:rPr lang="es-ES" sz="2000" dirty="0" smtClean="0">
                <a:ea typeface="Times New Roman"/>
                <a:cs typeface="Arial"/>
              </a:rPr>
              <a:t>).</a:t>
            </a:r>
            <a:endParaRPr lang="es-ES" sz="2000" dirty="0" smtClean="0">
              <a:ea typeface="Times New Roman"/>
              <a:cs typeface="Times New Roman"/>
            </a:endParaRPr>
          </a:p>
          <a:p>
            <a:pPr algn="just">
              <a:spcBef>
                <a:spcPts val="1200"/>
              </a:spcBef>
              <a:spcAft>
                <a:spcPts val="0"/>
              </a:spcAft>
            </a:pPr>
            <a:r>
              <a:rPr lang="es-ES" sz="2000" b="1" dirty="0" smtClean="0">
                <a:ea typeface="Times New Roman"/>
                <a:cs typeface="Arial"/>
              </a:rPr>
              <a:t>2</a:t>
            </a:r>
            <a:r>
              <a:rPr lang="es-ES" sz="2000" b="1" dirty="0">
                <a:ea typeface="Times New Roman"/>
                <a:cs typeface="Arial"/>
              </a:rPr>
              <a:t>) Plantear las hipótesis por contrastar</a:t>
            </a:r>
            <a:endParaRPr lang="es-ES" sz="2000" dirty="0">
              <a:ea typeface="Calibri"/>
              <a:cs typeface="Times New Roman"/>
            </a:endParaRPr>
          </a:p>
          <a:p>
            <a:pPr algn="just">
              <a:spcBef>
                <a:spcPts val="1200"/>
              </a:spcBef>
              <a:spcAft>
                <a:spcPts val="0"/>
              </a:spcAft>
            </a:pPr>
            <a:r>
              <a:rPr lang="es-ES" sz="2000" dirty="0" smtClean="0">
                <a:ea typeface="Times New Roman"/>
                <a:cs typeface="Arial"/>
              </a:rPr>
              <a:t>H</a:t>
            </a:r>
            <a:r>
              <a:rPr lang="es-ES" sz="2000" baseline="-25000" dirty="0" smtClean="0">
                <a:ea typeface="Times New Roman"/>
                <a:cs typeface="Arial"/>
              </a:rPr>
              <a:t>0</a:t>
            </a:r>
            <a:r>
              <a:rPr lang="es-ES" sz="2000" dirty="0">
                <a:ea typeface="Times New Roman"/>
                <a:cs typeface="Arial"/>
              </a:rPr>
              <a:t>: </a:t>
            </a:r>
            <a:r>
              <a:rPr lang="es-ES" sz="2000" i="1" dirty="0">
                <a:latin typeface="Symbol" panose="05050102010706020507" pitchFamily="18" charset="2"/>
                <a:ea typeface="Times New Roman"/>
                <a:cs typeface="Arial"/>
              </a:rPr>
              <a:t>m</a:t>
            </a:r>
            <a:r>
              <a:rPr lang="es-ES" sz="2000" dirty="0">
                <a:ea typeface="Times New Roman"/>
                <a:cs typeface="Arial"/>
              </a:rPr>
              <a:t> = </a:t>
            </a:r>
            <a:r>
              <a:rPr lang="es-ES" sz="2000" dirty="0" smtClean="0">
                <a:ea typeface="Times New Roman"/>
                <a:cs typeface="Arial"/>
              </a:rPr>
              <a:t>60</a:t>
            </a:r>
            <a:r>
              <a:rPr lang="es-ES" sz="2000" dirty="0">
                <a:ea typeface="Times New Roman"/>
                <a:cs typeface="Arial"/>
              </a:rPr>
              <a:t>	El efecto del programa es nulo.</a:t>
            </a:r>
            <a:endParaRPr lang="es-ES" sz="2000" dirty="0">
              <a:ea typeface="Calibri"/>
              <a:cs typeface="Times New Roman"/>
            </a:endParaRPr>
          </a:p>
          <a:p>
            <a:pPr algn="just">
              <a:spcAft>
                <a:spcPts val="0"/>
              </a:spcAft>
            </a:pPr>
            <a:r>
              <a:rPr lang="es-ES" sz="2000" dirty="0">
                <a:ea typeface="Times New Roman"/>
                <a:cs typeface="Arial"/>
              </a:rPr>
              <a:t>H</a:t>
            </a:r>
            <a:r>
              <a:rPr lang="es-ES" sz="2000" baseline="-25000" dirty="0">
                <a:ea typeface="Times New Roman"/>
                <a:cs typeface="Arial"/>
              </a:rPr>
              <a:t>1</a:t>
            </a:r>
            <a:r>
              <a:rPr lang="es-ES" sz="2000" dirty="0">
                <a:ea typeface="Times New Roman"/>
                <a:cs typeface="Arial"/>
              </a:rPr>
              <a:t>: </a:t>
            </a:r>
            <a:r>
              <a:rPr lang="es-ES" sz="2000" i="1" dirty="0">
                <a:solidFill>
                  <a:prstClr val="black"/>
                </a:solidFill>
                <a:latin typeface="Symbol" panose="05050102010706020507" pitchFamily="18" charset="2"/>
                <a:ea typeface="Times New Roman"/>
                <a:cs typeface="Arial"/>
              </a:rPr>
              <a:t>m</a:t>
            </a:r>
            <a:r>
              <a:rPr lang="es-ES" sz="2000" dirty="0" smtClean="0">
                <a:ea typeface="Times New Roman"/>
                <a:cs typeface="Arial"/>
              </a:rPr>
              <a:t> &lt; 60</a:t>
            </a:r>
            <a:r>
              <a:rPr lang="es-ES" sz="2000" dirty="0">
                <a:ea typeface="Times New Roman"/>
                <a:cs typeface="Arial"/>
              </a:rPr>
              <a:t>	El </a:t>
            </a:r>
            <a:r>
              <a:rPr lang="es-ES" sz="2000" dirty="0" smtClean="0">
                <a:ea typeface="Times New Roman"/>
                <a:cs typeface="Arial"/>
              </a:rPr>
              <a:t>programa tiene el efecto esperado, es eficaz.</a:t>
            </a:r>
            <a:endParaRPr lang="es-ES" sz="2000" dirty="0">
              <a:ea typeface="Calibri"/>
              <a:cs typeface="Times New Roman"/>
            </a:endParaRPr>
          </a:p>
          <a:p>
            <a:pPr algn="just">
              <a:spcBef>
                <a:spcPts val="1200"/>
              </a:spcBef>
              <a:spcAft>
                <a:spcPts val="0"/>
              </a:spcAft>
            </a:pPr>
            <a:r>
              <a:rPr lang="es-ES" sz="2000" b="1" dirty="0" smtClean="0">
                <a:ea typeface="Times New Roman"/>
                <a:cs typeface="Arial"/>
              </a:rPr>
              <a:t>3</a:t>
            </a:r>
            <a:r>
              <a:rPr lang="es-ES" sz="2000" b="1" dirty="0">
                <a:ea typeface="Times New Roman"/>
                <a:cs typeface="Arial"/>
              </a:rPr>
              <a:t>) Elegir un nivel de significación</a:t>
            </a:r>
            <a:endParaRPr lang="es-ES" sz="2000" dirty="0">
              <a:ea typeface="Calibri"/>
              <a:cs typeface="Times New Roman"/>
            </a:endParaRPr>
          </a:p>
          <a:p>
            <a:pPr algn="just">
              <a:spcBef>
                <a:spcPts val="1200"/>
              </a:spcBef>
              <a:spcAft>
                <a:spcPts val="0"/>
              </a:spcAft>
            </a:pPr>
            <a:r>
              <a:rPr lang="es-ES" sz="2000" dirty="0" smtClean="0">
                <a:latin typeface="Symbol" panose="05050102010706020507" pitchFamily="18" charset="2"/>
                <a:ea typeface="Times New Roman"/>
                <a:cs typeface="Arial"/>
              </a:rPr>
              <a:t>a</a:t>
            </a:r>
            <a:r>
              <a:rPr lang="es-ES" sz="2000" dirty="0" smtClean="0">
                <a:ea typeface="Times New Roman"/>
                <a:cs typeface="Arial"/>
              </a:rPr>
              <a:t> </a:t>
            </a:r>
            <a:r>
              <a:rPr lang="es-ES" sz="2000" dirty="0">
                <a:ea typeface="Times New Roman"/>
                <a:cs typeface="Arial"/>
              </a:rPr>
              <a:t>= </a:t>
            </a:r>
            <a:r>
              <a:rPr lang="es-ES" sz="2000" dirty="0" smtClean="0">
                <a:ea typeface="Times New Roman"/>
                <a:cs typeface="Arial"/>
              </a:rPr>
              <a:t>0,05</a:t>
            </a:r>
            <a:endParaRPr lang="es-ES" sz="2000" dirty="0">
              <a:ea typeface="Calibri"/>
              <a:cs typeface="Times New Roman"/>
            </a:endParaRPr>
          </a:p>
        </p:txBody>
      </p:sp>
    </p:spTree>
    <p:extLst>
      <p:ext uri="{BB962C8B-B14F-4D97-AF65-F5344CB8AC3E}">
        <p14:creationId xmlns:p14="http://schemas.microsoft.com/office/powerpoint/2010/main" val="1436065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4644008" y="5799218"/>
            <a:ext cx="4206287"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Procedimiento</a:t>
            </a:r>
            <a:endParaRPr lang="es-AR" sz="4400" dirty="0"/>
          </a:p>
        </p:txBody>
      </p:sp>
      <p:sp>
        <p:nvSpPr>
          <p:cNvPr id="3" name="2 CuadroTexto"/>
          <p:cNvSpPr txBox="1"/>
          <p:nvPr/>
        </p:nvSpPr>
        <p:spPr>
          <a:xfrm>
            <a:off x="331208" y="404664"/>
            <a:ext cx="8280920" cy="646331"/>
          </a:xfrm>
          <a:prstGeom prst="rect">
            <a:avLst/>
          </a:prstGeom>
          <a:noFill/>
        </p:spPr>
        <p:txBody>
          <a:bodyPr wrap="square" rtlCol="0">
            <a:spAutoFit/>
          </a:bodyPr>
          <a:lstStyle/>
          <a:p>
            <a:pPr algn="just">
              <a:spcAft>
                <a:spcPts val="0"/>
              </a:spcAft>
            </a:pPr>
            <a:r>
              <a:rPr lang="es-ES" b="1" dirty="0" smtClean="0">
                <a:ea typeface="Times New Roman"/>
                <a:cs typeface="Arial"/>
              </a:rPr>
              <a:t>4</a:t>
            </a:r>
            <a:r>
              <a:rPr lang="es-ES" b="1" dirty="0">
                <a:ea typeface="Times New Roman"/>
                <a:cs typeface="Arial"/>
              </a:rPr>
              <a:t>) Indicar el estadístico de prueba adecuado y explicitar su distribución bajo la hipótesis </a:t>
            </a:r>
            <a:r>
              <a:rPr lang="es-ES" b="1" dirty="0" smtClean="0">
                <a:ea typeface="Times New Roman"/>
                <a:cs typeface="Arial"/>
              </a:rPr>
              <a:t>nula.</a:t>
            </a:r>
            <a:endParaRPr lang="es-ES" sz="1600" dirty="0">
              <a:effectLst/>
              <a:ea typeface="Calibri"/>
              <a:cs typeface="Times New Roman"/>
            </a:endParaRPr>
          </a:p>
        </p:txBody>
      </p:sp>
      <mc:AlternateContent xmlns:mc="http://schemas.openxmlformats.org/markup-compatibility/2006" xmlns:a14="http://schemas.microsoft.com/office/drawing/2010/main">
        <mc:Choice Requires="a14">
          <p:sp>
            <p:nvSpPr>
              <p:cNvPr id="4" name="3 Rectángulo"/>
              <p:cNvSpPr/>
              <p:nvPr/>
            </p:nvSpPr>
            <p:spPr>
              <a:xfrm>
                <a:off x="304494" y="1772816"/>
                <a:ext cx="3528392"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ea typeface="Times New Roman"/>
                              <a:cs typeface="Arial"/>
                            </a:rPr>
                          </m:ctrlPr>
                        </m:accPr>
                        <m:e>
                          <m:r>
                            <a:rPr lang="es-ES" i="1">
                              <a:effectLst/>
                              <a:latin typeface="Cambria Math"/>
                              <a:ea typeface="Times New Roman"/>
                              <a:cs typeface="Arial"/>
                            </a:rPr>
                            <m:t>𝑋</m:t>
                          </m:r>
                        </m:e>
                      </m:acc>
                      <m:r>
                        <a:rPr lang="es-ES" i="1">
                          <a:effectLst/>
                          <a:latin typeface="Cambria Math"/>
                          <a:ea typeface="Times New Roman"/>
                          <a:cs typeface="Arial"/>
                        </a:rPr>
                        <m:t>≈</m:t>
                      </m:r>
                      <m:r>
                        <a:rPr lang="es-ES" i="1">
                          <a:effectLst/>
                          <a:latin typeface="Cambria Math"/>
                          <a:ea typeface="Times New Roman"/>
                          <a:cs typeface="Arial"/>
                        </a:rPr>
                        <m:t>𝑁</m:t>
                      </m:r>
                      <m:d>
                        <m:dPr>
                          <m:ctrlPr>
                            <a:rPr lang="es-ES" i="1">
                              <a:effectLst/>
                              <a:latin typeface="Cambria Math" panose="02040503050406030204" pitchFamily="18" charset="0"/>
                              <a:ea typeface="Times New Roman"/>
                              <a:cs typeface="Arial"/>
                            </a:rPr>
                          </m:ctrlPr>
                        </m:dPr>
                        <m:e>
                          <m:r>
                            <a:rPr lang="es-ES" b="0" i="1" smtClean="0">
                              <a:effectLst/>
                              <a:latin typeface="Cambria Math"/>
                              <a:ea typeface="Times New Roman"/>
                              <a:cs typeface="Arial"/>
                            </a:rPr>
                            <m:t>60</m:t>
                          </m:r>
                          <m:r>
                            <a:rPr lang="es-ES" i="1">
                              <a:effectLst/>
                              <a:latin typeface="Cambria Math"/>
                              <a:ea typeface="Times New Roman"/>
                              <a:cs typeface="Arial"/>
                            </a:rPr>
                            <m:t>,</m:t>
                          </m:r>
                          <m:f>
                            <m:fPr>
                              <m:ctrlPr>
                                <a:rPr lang="es-ES" i="1">
                                  <a:effectLst/>
                                  <a:latin typeface="Cambria Math" panose="02040503050406030204" pitchFamily="18" charset="0"/>
                                  <a:ea typeface="Times New Roman"/>
                                  <a:cs typeface="Arial"/>
                                </a:rPr>
                              </m:ctrlPr>
                            </m:fPr>
                            <m:num>
                              <m:r>
                                <a:rPr lang="es-ES" b="0" i="1" smtClean="0">
                                  <a:effectLst/>
                                  <a:latin typeface="Cambria Math"/>
                                  <a:ea typeface="Times New Roman"/>
                                  <a:cs typeface="Arial"/>
                                </a:rPr>
                                <m:t>12</m:t>
                              </m:r>
                            </m:num>
                            <m:den>
                              <m:rad>
                                <m:radPr>
                                  <m:degHide m:val="on"/>
                                  <m:ctrlPr>
                                    <a:rPr lang="es-ES" i="1">
                                      <a:effectLst/>
                                      <a:latin typeface="Cambria Math" panose="02040503050406030204" pitchFamily="18" charset="0"/>
                                      <a:ea typeface="Times New Roman"/>
                                      <a:cs typeface="Arial"/>
                                    </a:rPr>
                                  </m:ctrlPr>
                                </m:radPr>
                                <m:deg/>
                                <m:e>
                                  <m:r>
                                    <a:rPr lang="es-ES" i="1">
                                      <a:effectLst/>
                                      <a:latin typeface="Cambria Math"/>
                                      <a:ea typeface="Times New Roman"/>
                                      <a:cs typeface="Arial"/>
                                    </a:rPr>
                                    <m:t>36</m:t>
                                  </m:r>
                                </m:e>
                              </m:rad>
                            </m:den>
                          </m:f>
                        </m:e>
                      </m:d>
                      <m:r>
                        <a:rPr lang="es-ES" i="1">
                          <a:effectLst/>
                          <a:latin typeface="Cambria Math"/>
                          <a:ea typeface="Times New Roman"/>
                          <a:cs typeface="Arial"/>
                        </a:rPr>
                        <m:t>=</m:t>
                      </m:r>
                      <m:r>
                        <a:rPr lang="es-ES" i="1">
                          <a:effectLst/>
                          <a:latin typeface="Cambria Math"/>
                          <a:ea typeface="Times New Roman"/>
                          <a:cs typeface="Arial"/>
                        </a:rPr>
                        <m:t>𝑁</m:t>
                      </m:r>
                      <m:r>
                        <a:rPr lang="es-ES" i="1">
                          <a:effectLst/>
                          <a:latin typeface="Cambria Math"/>
                          <a:ea typeface="Times New Roman"/>
                          <a:cs typeface="Arial"/>
                        </a:rPr>
                        <m:t>(60;2)</m:t>
                      </m:r>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304494" y="1772816"/>
                <a:ext cx="3528392" cy="714683"/>
              </a:xfrm>
              <a:prstGeom prst="rect">
                <a:avLst/>
              </a:prstGeom>
              <a:blipFill rotWithShape="1">
                <a:blip r:embed="rId2"/>
                <a:stretch>
                  <a:fillRect/>
                </a:stretch>
              </a:blipFill>
            </p:spPr>
            <p:txBody>
              <a:bodyPr/>
              <a:lstStyle/>
              <a:p>
                <a:r>
                  <a:rPr lang="es-ES">
                    <a:noFill/>
                  </a:rPr>
                  <a:t> </a:t>
                </a:r>
              </a:p>
            </p:txBody>
          </p:sp>
        </mc:Fallback>
      </mc:AlternateContent>
      <p:sp>
        <p:nvSpPr>
          <p:cNvPr id="5" name="4 Llamada con línea 2"/>
          <p:cNvSpPr>
            <a:spLocks/>
          </p:cNvSpPr>
          <p:nvPr/>
        </p:nvSpPr>
        <p:spPr bwMode="auto">
          <a:xfrm>
            <a:off x="3707904" y="1196752"/>
            <a:ext cx="5313681" cy="650906"/>
          </a:xfrm>
          <a:prstGeom prst="borderCallout2">
            <a:avLst>
              <a:gd name="adj1" fmla="val 39389"/>
              <a:gd name="adj2" fmla="val -1963"/>
              <a:gd name="adj3" fmla="val 39389"/>
              <a:gd name="adj4" fmla="val -39265"/>
              <a:gd name="adj5" fmla="val 119450"/>
              <a:gd name="adj6" fmla="val -51248"/>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s-ES" sz="1600" dirty="0">
                <a:effectLst/>
                <a:ea typeface="Calibri"/>
                <a:cs typeface="Times New Roman"/>
              </a:rPr>
              <a:t>por el Teorema Central del Límite ya que la muestra es suficientemente grande.</a:t>
            </a:r>
          </a:p>
        </p:txBody>
      </p:sp>
      <p:sp>
        <p:nvSpPr>
          <p:cNvPr id="6" name="5 Llamada con línea 2"/>
          <p:cNvSpPr>
            <a:spLocks/>
          </p:cNvSpPr>
          <p:nvPr/>
        </p:nvSpPr>
        <p:spPr bwMode="auto">
          <a:xfrm>
            <a:off x="3707903" y="2699948"/>
            <a:ext cx="5313681" cy="657044"/>
          </a:xfrm>
          <a:prstGeom prst="borderCallout2">
            <a:avLst>
              <a:gd name="adj1" fmla="val 46436"/>
              <a:gd name="adj2" fmla="val -3269"/>
              <a:gd name="adj3" fmla="val 37734"/>
              <a:gd name="adj4" fmla="val -23666"/>
              <a:gd name="adj5" fmla="val -56227"/>
              <a:gd name="adj6" fmla="val -4049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s-ES" sz="1600" dirty="0">
                <a:effectLst/>
                <a:ea typeface="Calibri"/>
                <a:cs typeface="Times New Roman"/>
              </a:rPr>
              <a:t>Bajo </a:t>
            </a:r>
            <a:r>
              <a:rPr lang="es-ES" sz="1600" dirty="0" smtClean="0">
                <a:effectLst/>
                <a:ea typeface="Calibri"/>
                <a:cs typeface="Times New Roman"/>
              </a:rPr>
              <a:t>H</a:t>
            </a:r>
            <a:r>
              <a:rPr lang="es-ES" sz="1600" baseline="-25000" dirty="0" smtClean="0">
                <a:effectLst/>
                <a:ea typeface="Calibri"/>
                <a:cs typeface="Times New Roman"/>
              </a:rPr>
              <a:t>0</a:t>
            </a:r>
            <a:r>
              <a:rPr lang="es-ES" sz="1600" dirty="0" smtClean="0">
                <a:effectLst/>
                <a:ea typeface="Calibri"/>
                <a:cs typeface="Times New Roman"/>
              </a:rPr>
              <a:t> pues al no haber efecto del entrenamiento los parámetros </a:t>
            </a:r>
            <a:r>
              <a:rPr lang="es-ES" sz="1600" i="1" dirty="0" smtClean="0">
                <a:effectLst/>
                <a:latin typeface="Symbol" panose="05050102010706020507" pitchFamily="18" charset="2"/>
                <a:ea typeface="Calibri"/>
                <a:cs typeface="Times New Roman"/>
              </a:rPr>
              <a:t>m</a:t>
            </a:r>
            <a:r>
              <a:rPr lang="es-ES" sz="1600" dirty="0" smtClean="0">
                <a:effectLst/>
                <a:ea typeface="Calibri"/>
                <a:cs typeface="Times New Roman"/>
              </a:rPr>
              <a:t> y </a:t>
            </a:r>
            <a:r>
              <a:rPr lang="es-ES" sz="1600" i="1" dirty="0" smtClean="0">
                <a:effectLst/>
                <a:latin typeface="Symbol" panose="05050102010706020507" pitchFamily="18" charset="2"/>
                <a:ea typeface="Calibri"/>
                <a:cs typeface="Times New Roman"/>
              </a:rPr>
              <a:t>s</a:t>
            </a:r>
            <a:r>
              <a:rPr lang="es-ES" sz="1600" dirty="0" smtClean="0">
                <a:effectLst/>
                <a:ea typeface="Calibri"/>
                <a:cs typeface="Times New Roman"/>
              </a:rPr>
              <a:t> son los mismos.</a:t>
            </a:r>
            <a:endParaRPr lang="es-ES" sz="1600" dirty="0">
              <a:effectLst/>
              <a:ea typeface="Calibri"/>
              <a:cs typeface="Times New Roman"/>
            </a:endParaRPr>
          </a:p>
        </p:txBody>
      </p:sp>
      <p:sp>
        <p:nvSpPr>
          <p:cNvPr id="7" name="6 Forma libre"/>
          <p:cNvSpPr>
            <a:spLocks/>
          </p:cNvSpPr>
          <p:nvPr/>
        </p:nvSpPr>
        <p:spPr bwMode="auto">
          <a:xfrm rot="2785806">
            <a:off x="2008524" y="2611087"/>
            <a:ext cx="484473" cy="141461"/>
          </a:xfrm>
          <a:custGeom>
            <a:avLst/>
            <a:gdLst>
              <a:gd name="T0" fmla="*/ 0 w 1119"/>
              <a:gd name="T1" fmla="*/ 0 h 237"/>
              <a:gd name="T2" fmla="*/ 1119 w 1119"/>
              <a:gd name="T3" fmla="*/ 237 h 237"/>
            </a:gdLst>
            <a:ahLst/>
            <a:cxnLst>
              <a:cxn ang="0">
                <a:pos x="T0" y="T1"/>
              </a:cxn>
              <a:cxn ang="0">
                <a:pos x="T2" y="T3"/>
              </a:cxn>
            </a:cxnLst>
            <a:rect l="0" t="0" r="r" b="b"/>
            <a:pathLst>
              <a:path w="1119" h="237">
                <a:moveTo>
                  <a:pt x="0" y="0"/>
                </a:moveTo>
                <a:lnTo>
                  <a:pt x="1119" y="237"/>
                </a:lnTo>
              </a:path>
            </a:pathLst>
          </a:custGeom>
          <a:noFill/>
          <a:ln w="9525">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endParaRPr>
          </a:p>
        </p:txBody>
      </p:sp>
      <p:sp>
        <p:nvSpPr>
          <p:cNvPr id="9" name="8 CuadroTexto"/>
          <p:cNvSpPr txBox="1"/>
          <p:nvPr/>
        </p:nvSpPr>
        <p:spPr>
          <a:xfrm>
            <a:off x="569375" y="3696741"/>
            <a:ext cx="8280920" cy="2157514"/>
          </a:xfrm>
          <a:prstGeom prst="rect">
            <a:avLst/>
          </a:prstGeom>
          <a:noFill/>
        </p:spPr>
        <p:txBody>
          <a:bodyPr wrap="square" rtlCol="0">
            <a:spAutoFit/>
          </a:bodyPr>
          <a:lstStyle/>
          <a:p>
            <a:pPr algn="just">
              <a:lnSpc>
                <a:spcPct val="115000"/>
              </a:lnSpc>
              <a:spcAft>
                <a:spcPts val="0"/>
              </a:spcAft>
            </a:pPr>
            <a:r>
              <a:rPr lang="es-ES" b="1" dirty="0">
                <a:latin typeface="Calibri"/>
                <a:ea typeface="Times New Roman"/>
                <a:cs typeface="Arial"/>
              </a:rPr>
              <a:t>5) Determinar la zona de rechazo de </a:t>
            </a:r>
            <a:r>
              <a:rPr lang="es-ES" b="1" dirty="0" smtClean="0">
                <a:latin typeface="Calibri"/>
                <a:ea typeface="Times New Roman"/>
                <a:cs typeface="Arial"/>
              </a:rPr>
              <a:t>H</a:t>
            </a:r>
            <a:r>
              <a:rPr lang="es-ES" b="1" baseline="-25000" dirty="0" smtClean="0">
                <a:effectLst/>
                <a:latin typeface="Calibri"/>
                <a:ea typeface="Times New Roman"/>
                <a:cs typeface="Arial"/>
              </a:rPr>
              <a:t>0  </a:t>
            </a:r>
            <a:r>
              <a:rPr lang="es-ES" b="1" dirty="0" smtClean="0">
                <a:effectLst/>
                <a:latin typeface="Calibri"/>
                <a:ea typeface="Times New Roman"/>
                <a:cs typeface="Arial"/>
              </a:rPr>
              <a:t>y  establecer </a:t>
            </a:r>
            <a:r>
              <a:rPr lang="es-ES" b="1" dirty="0">
                <a:effectLst/>
                <a:latin typeface="Calibri"/>
                <a:ea typeface="Times New Roman"/>
                <a:cs typeface="Arial"/>
              </a:rPr>
              <a:t>la regla de </a:t>
            </a:r>
            <a:r>
              <a:rPr lang="es-ES" b="1" dirty="0" smtClean="0">
                <a:effectLst/>
                <a:latin typeface="Calibri"/>
                <a:ea typeface="Times New Roman"/>
                <a:cs typeface="Arial"/>
              </a:rPr>
              <a:t>decisión</a:t>
            </a:r>
          </a:p>
          <a:p>
            <a:pPr algn="just">
              <a:lnSpc>
                <a:spcPct val="115000"/>
              </a:lnSpc>
              <a:spcBef>
                <a:spcPts val="1200"/>
              </a:spcBef>
              <a:spcAft>
                <a:spcPts val="0"/>
              </a:spcAft>
            </a:pPr>
            <a:r>
              <a:rPr lang="es-ES" sz="1600" dirty="0" smtClean="0">
                <a:ea typeface="Calibri"/>
                <a:cs typeface="Arial"/>
              </a:rPr>
              <a:t>	</a:t>
            </a:r>
            <a:r>
              <a:rPr lang="es-ES" dirty="0" smtClean="0">
                <a:ea typeface="Calibri"/>
                <a:cs typeface="Arial"/>
              </a:rPr>
              <a:t>Como la hipótesis alternativa postula que </a:t>
            </a:r>
            <a:r>
              <a:rPr lang="es-ES" i="1" dirty="0">
                <a:solidFill>
                  <a:prstClr val="black"/>
                </a:solidFill>
                <a:latin typeface="Symbol" panose="05050102010706020507" pitchFamily="18" charset="2"/>
                <a:ea typeface="Times New Roman"/>
                <a:cs typeface="Arial"/>
              </a:rPr>
              <a:t>m</a:t>
            </a:r>
            <a:r>
              <a:rPr lang="es-ES" dirty="0">
                <a:solidFill>
                  <a:prstClr val="black"/>
                </a:solidFill>
                <a:latin typeface="Calibri"/>
                <a:ea typeface="Times New Roman"/>
                <a:cs typeface="Arial"/>
              </a:rPr>
              <a:t> &lt; </a:t>
            </a:r>
            <a:r>
              <a:rPr lang="es-ES" dirty="0" smtClean="0">
                <a:solidFill>
                  <a:prstClr val="black"/>
                </a:solidFill>
                <a:latin typeface="Calibri"/>
                <a:ea typeface="Times New Roman"/>
                <a:cs typeface="Arial"/>
              </a:rPr>
              <a:t>60, </a:t>
            </a:r>
            <a:r>
              <a:rPr lang="es-ES" dirty="0" smtClean="0">
                <a:solidFill>
                  <a:prstClr val="black"/>
                </a:solidFill>
                <a:ea typeface="Times New Roman"/>
                <a:cs typeface="Arial"/>
              </a:rPr>
              <a:t>se rechazaría H</a:t>
            </a:r>
            <a:r>
              <a:rPr lang="es-ES" baseline="-25000" dirty="0" smtClean="0">
                <a:solidFill>
                  <a:prstClr val="black"/>
                </a:solidFill>
                <a:ea typeface="Times New Roman"/>
                <a:cs typeface="Arial"/>
              </a:rPr>
              <a:t>0</a:t>
            </a:r>
            <a:r>
              <a:rPr lang="es-ES" dirty="0" smtClean="0">
                <a:solidFill>
                  <a:prstClr val="black"/>
                </a:solidFill>
                <a:ea typeface="Times New Roman"/>
                <a:cs typeface="Arial"/>
              </a:rPr>
              <a:t> si la media </a:t>
            </a:r>
            <a:r>
              <a:rPr lang="es-ES" dirty="0" err="1" smtClean="0">
                <a:solidFill>
                  <a:prstClr val="black"/>
                </a:solidFill>
                <a:ea typeface="Times New Roman"/>
                <a:cs typeface="Arial"/>
              </a:rPr>
              <a:t>muestral</a:t>
            </a:r>
            <a:r>
              <a:rPr lang="es-ES" dirty="0" smtClean="0">
                <a:solidFill>
                  <a:prstClr val="black"/>
                </a:solidFill>
                <a:ea typeface="Times New Roman"/>
                <a:cs typeface="Arial"/>
              </a:rPr>
              <a:t> tomara valores suficientemente inferiores a 60. Por tanto, la </a:t>
            </a:r>
            <a:r>
              <a:rPr lang="es-ES" b="1" dirty="0" smtClean="0">
                <a:effectLst/>
                <a:ea typeface="Times New Roman"/>
                <a:cs typeface="Arial"/>
              </a:rPr>
              <a:t>Zona </a:t>
            </a:r>
            <a:r>
              <a:rPr lang="es-ES" b="1" dirty="0">
                <a:effectLst/>
                <a:ea typeface="Times New Roman"/>
                <a:cs typeface="Arial"/>
              </a:rPr>
              <a:t>de </a:t>
            </a:r>
            <a:r>
              <a:rPr lang="es-ES" b="1" dirty="0" smtClean="0">
                <a:effectLst/>
                <a:ea typeface="Times New Roman"/>
                <a:cs typeface="Arial"/>
              </a:rPr>
              <a:t>rechazo</a:t>
            </a:r>
            <a:r>
              <a:rPr lang="es-ES" dirty="0" smtClean="0">
                <a:effectLst/>
                <a:ea typeface="Times New Roman"/>
                <a:cs typeface="Arial"/>
              </a:rPr>
              <a:t>, para un nivel de </a:t>
            </a:r>
            <a:r>
              <a:rPr lang="es-ES" dirty="0">
                <a:effectLst/>
                <a:ea typeface="Times New Roman"/>
                <a:cs typeface="Arial"/>
              </a:rPr>
              <a:t>significación de 0,05 </a:t>
            </a:r>
            <a:r>
              <a:rPr lang="es-ES" dirty="0" smtClean="0">
                <a:effectLst/>
                <a:ea typeface="Times New Roman"/>
                <a:cs typeface="Arial"/>
              </a:rPr>
              <a:t>está </a:t>
            </a:r>
            <a:r>
              <a:rPr lang="es-ES" dirty="0">
                <a:effectLst/>
                <a:ea typeface="Times New Roman"/>
                <a:cs typeface="Arial"/>
              </a:rPr>
              <a:t>dada por todos los valores </a:t>
            </a:r>
            <a:r>
              <a:rPr lang="es-ES" dirty="0" smtClean="0">
                <a:effectLst/>
                <a:ea typeface="Times New Roman"/>
                <a:cs typeface="Arial"/>
              </a:rPr>
              <a:t>menores </a:t>
            </a:r>
            <a:r>
              <a:rPr lang="es-ES" dirty="0">
                <a:effectLst/>
                <a:ea typeface="Times New Roman"/>
                <a:cs typeface="Arial"/>
              </a:rPr>
              <a:t>que el percentil </a:t>
            </a:r>
            <a:r>
              <a:rPr lang="es-ES" dirty="0" smtClean="0">
                <a:effectLst/>
                <a:ea typeface="Times New Roman"/>
                <a:cs typeface="Arial"/>
              </a:rPr>
              <a:t>5 </a:t>
            </a:r>
            <a:r>
              <a:rPr lang="es-ES" dirty="0">
                <a:effectLst/>
                <a:ea typeface="Times New Roman"/>
                <a:cs typeface="Arial"/>
              </a:rPr>
              <a:t>de la distribución normal con media </a:t>
            </a:r>
            <a:r>
              <a:rPr lang="es-ES" dirty="0" smtClean="0">
                <a:effectLst/>
                <a:ea typeface="Times New Roman"/>
                <a:cs typeface="Arial"/>
              </a:rPr>
              <a:t>60 </a:t>
            </a:r>
            <a:r>
              <a:rPr lang="es-ES" dirty="0">
                <a:effectLst/>
                <a:ea typeface="Times New Roman"/>
                <a:cs typeface="Arial"/>
              </a:rPr>
              <a:t>y desviación estándar </a:t>
            </a:r>
            <a:r>
              <a:rPr lang="es-ES" dirty="0" smtClean="0">
                <a:effectLst/>
                <a:ea typeface="Times New Roman"/>
                <a:cs typeface="Arial"/>
              </a:rPr>
              <a:t>2. El valor crítico lo obtenemos utilizando la aplicación:</a:t>
            </a:r>
            <a:endParaRPr lang="es-ES" dirty="0">
              <a:effectLst/>
              <a:ea typeface="Calibri"/>
              <a:cs typeface="Times New Roman"/>
            </a:endParaRPr>
          </a:p>
        </p:txBody>
      </p:sp>
    </p:spTree>
    <p:extLst>
      <p:ext uri="{BB962C8B-B14F-4D97-AF65-F5344CB8AC3E}">
        <p14:creationId xmlns:p14="http://schemas.microsoft.com/office/powerpoint/2010/main" val="142666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4644008" y="5799218"/>
            <a:ext cx="4206287"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Procedimiento</a:t>
            </a:r>
            <a:endParaRPr lang="es-AR" sz="4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3429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3923928" y="1124744"/>
            <a:ext cx="4926367" cy="1477328"/>
          </a:xfrm>
          <a:prstGeom prst="rect">
            <a:avLst/>
          </a:prstGeom>
          <a:noFill/>
        </p:spPr>
        <p:txBody>
          <a:bodyPr wrap="square" rtlCol="0">
            <a:spAutoFit/>
          </a:bodyPr>
          <a:lstStyle/>
          <a:p>
            <a:pPr algn="just"/>
            <a:r>
              <a:rPr lang="es-ES" dirty="0" smtClean="0"/>
              <a:t>El valor crítico es 56,71. Por tanto, </a:t>
            </a:r>
          </a:p>
          <a:p>
            <a:pPr algn="just"/>
            <a:endParaRPr lang="es-ES" dirty="0"/>
          </a:p>
          <a:p>
            <a:pPr algn="just"/>
            <a:r>
              <a:rPr lang="es-ES" b="1" i="1" dirty="0" smtClean="0"/>
              <a:t>Regla de decisión</a:t>
            </a:r>
            <a:r>
              <a:rPr lang="es-ES" i="1" dirty="0" smtClean="0"/>
              <a:t>: Se rechazará H</a:t>
            </a:r>
            <a:r>
              <a:rPr lang="es-ES" i="1" baseline="-25000" dirty="0" smtClean="0"/>
              <a:t>0</a:t>
            </a:r>
            <a:r>
              <a:rPr lang="es-ES" i="1" dirty="0" smtClean="0"/>
              <a:t> si y sólo si el valor observado de la media </a:t>
            </a:r>
            <a:r>
              <a:rPr lang="es-ES" i="1" dirty="0" err="1" smtClean="0"/>
              <a:t>muestral</a:t>
            </a:r>
            <a:r>
              <a:rPr lang="es-ES" i="1" dirty="0"/>
              <a:t> </a:t>
            </a:r>
            <a:r>
              <a:rPr lang="es-ES" i="1" dirty="0" smtClean="0"/>
              <a:t>es inferior a 56,71.</a:t>
            </a:r>
            <a:endParaRPr lang="es-ES" i="1" dirty="0"/>
          </a:p>
        </p:txBody>
      </p:sp>
      <p:cxnSp>
        <p:nvCxnSpPr>
          <p:cNvPr id="11" name="10 Conector curvado"/>
          <p:cNvCxnSpPr/>
          <p:nvPr/>
        </p:nvCxnSpPr>
        <p:spPr>
          <a:xfrm rot="10800000" flipV="1">
            <a:off x="1619672" y="2602072"/>
            <a:ext cx="3816424" cy="2771144"/>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93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4365104"/>
            <a:ext cx="7848872" cy="2232248"/>
          </a:xfrm>
        </p:spPr>
        <p:txBody>
          <a:bodyPr/>
          <a:lstStyle/>
          <a:p>
            <a:pPr marL="0" indent="0">
              <a:buNone/>
            </a:pPr>
            <a:r>
              <a:rPr lang="es-ES" dirty="0" smtClean="0"/>
              <a:t>Prueba de Hipótesis: </a:t>
            </a:r>
            <a:br>
              <a:rPr lang="es-ES" dirty="0" smtClean="0"/>
            </a:br>
            <a:r>
              <a:rPr lang="es-ES" dirty="0" smtClean="0"/>
              <a:t>La Lógica</a:t>
            </a:r>
            <a:br>
              <a:rPr lang="es-ES" dirty="0" smtClean="0"/>
            </a:br>
            <a:r>
              <a:rPr lang="es-ES" dirty="0" smtClean="0"/>
              <a:t>Cap</a:t>
            </a:r>
            <a:r>
              <a:rPr lang="es-ES" dirty="0"/>
              <a:t>. </a:t>
            </a:r>
            <a:r>
              <a:rPr lang="es-ES" dirty="0" smtClean="0"/>
              <a:t>11</a:t>
            </a:r>
            <a:endParaRPr lang="es-ES" dirty="0"/>
          </a:p>
        </p:txBody>
      </p:sp>
      <p:sp>
        <p:nvSpPr>
          <p:cNvPr id="4" name="3 Marcador de contenido"/>
          <p:cNvSpPr>
            <a:spLocks noGrp="1"/>
          </p:cNvSpPr>
          <p:nvPr>
            <p:ph sz="quarter" idx="13"/>
          </p:nvPr>
        </p:nvSpPr>
        <p:spPr>
          <a:xfrm>
            <a:off x="1143000" y="731520"/>
            <a:ext cx="7173416" cy="2841496"/>
          </a:xfrm>
        </p:spPr>
        <p:txBody>
          <a:bodyPr>
            <a:normAutofit/>
          </a:bodyPr>
          <a:lstStyle/>
          <a:p>
            <a:pPr marL="45720" indent="0">
              <a:buNone/>
            </a:pPr>
            <a:r>
              <a:rPr lang="es-ES" b="1" dirty="0" smtClean="0"/>
              <a:t>Hipótesis Estadística</a:t>
            </a:r>
            <a:endParaRPr lang="es-ES" b="1" dirty="0"/>
          </a:p>
          <a:p>
            <a:pPr marL="45720" indent="0">
              <a:buNone/>
            </a:pPr>
            <a:r>
              <a:rPr lang="es-ES" b="1" dirty="0" smtClean="0"/>
              <a:t>Hipótesis Nula y Alternativa</a:t>
            </a:r>
            <a:endParaRPr lang="es-ES" b="1" dirty="0"/>
          </a:p>
          <a:p>
            <a:pPr marL="45720" indent="0">
              <a:buNone/>
            </a:pPr>
            <a:r>
              <a:rPr lang="es-ES" b="1" dirty="0" smtClean="0"/>
              <a:t>Errores de Tipo I y de Tipo II</a:t>
            </a:r>
            <a:endParaRPr lang="es-ES" b="1" dirty="0"/>
          </a:p>
          <a:p>
            <a:pPr marL="45720" indent="0">
              <a:buNone/>
            </a:pPr>
            <a:r>
              <a:rPr lang="es-ES" b="1" dirty="0" smtClean="0"/>
              <a:t>Nivel de Significación y Potencia del Test</a:t>
            </a:r>
          </a:p>
          <a:p>
            <a:pPr marL="45720" indent="0">
              <a:buNone/>
            </a:pPr>
            <a:r>
              <a:rPr lang="es-ES" b="1" dirty="0" smtClean="0"/>
              <a:t>Tamaño del Efecto</a:t>
            </a:r>
          </a:p>
          <a:p>
            <a:pPr marL="45720" lvl="0" indent="0">
              <a:buClr>
                <a:srgbClr val="F14124">
                  <a:lumMod val="75000"/>
                </a:srgbClr>
              </a:buClr>
              <a:buNone/>
            </a:pPr>
            <a:r>
              <a:rPr lang="es-ES" b="1" dirty="0">
                <a:solidFill>
                  <a:prstClr val="black">
                    <a:lumMod val="75000"/>
                    <a:lumOff val="25000"/>
                  </a:prstClr>
                </a:solidFill>
              </a:rPr>
              <a:t>Valor p</a:t>
            </a:r>
          </a:p>
          <a:p>
            <a:pPr marL="45720" indent="0">
              <a:buNone/>
            </a:pPr>
            <a:endParaRPr lang="es-ES" b="1" dirty="0"/>
          </a:p>
        </p:txBody>
      </p:sp>
    </p:spTree>
    <p:extLst>
      <p:ext uri="{BB962C8B-B14F-4D97-AF65-F5344CB8AC3E}">
        <p14:creationId xmlns:p14="http://schemas.microsoft.com/office/powerpoint/2010/main" val="1250998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1 CuadroTexto"/>
              <p:cNvSpPr txBox="1"/>
              <p:nvPr/>
            </p:nvSpPr>
            <p:spPr>
              <a:xfrm>
                <a:off x="611560" y="316815"/>
                <a:ext cx="7920880" cy="5507662"/>
              </a:xfrm>
              <a:prstGeom prst="rect">
                <a:avLst/>
              </a:prstGeom>
              <a:noFill/>
            </p:spPr>
            <p:txBody>
              <a:bodyPr wrap="square" rtlCol="0">
                <a:spAutoFit/>
              </a:bodyPr>
              <a:lstStyle/>
              <a:p>
                <a:pPr algn="just">
                  <a:lnSpc>
                    <a:spcPct val="115000"/>
                  </a:lnSpc>
                  <a:spcAft>
                    <a:spcPts val="0"/>
                  </a:spcAft>
                </a:pPr>
                <a:r>
                  <a:rPr lang="es-ES" b="1" dirty="0" smtClean="0">
                    <a:ea typeface="Times New Roman"/>
                    <a:cs typeface="Arial"/>
                  </a:rPr>
                  <a:t>6) Calcular el valor observado del estadístico de prueba</a:t>
                </a:r>
                <a:endParaRPr lang="es-ES" dirty="0">
                  <a:effectLst/>
                  <a:ea typeface="Calibri"/>
                  <a:cs typeface="Times New Roman"/>
                </a:endParaRPr>
              </a:p>
              <a:p>
                <a:pPr algn="just">
                  <a:lnSpc>
                    <a:spcPct val="115000"/>
                  </a:lnSpc>
                  <a:spcAft>
                    <a:spcPts val="0"/>
                  </a:spcAft>
                </a:pPr>
                <a:r>
                  <a:rPr lang="es-ES" b="1" dirty="0">
                    <a:effectLst/>
                    <a:ea typeface="Times New Roman"/>
                    <a:cs typeface="Arial"/>
                  </a:rPr>
                  <a:t> </a:t>
                </a:r>
                <a:endParaRPr lang="es-ES" dirty="0">
                  <a:effectLst/>
                  <a:ea typeface="Calibri"/>
                  <a:cs typeface="Times New Roman"/>
                </a:endParaRPr>
              </a:p>
              <a:p>
                <a:pPr algn="just">
                  <a:lnSpc>
                    <a:spcPct val="115000"/>
                  </a:lnSpc>
                  <a:spcAft>
                    <a:spcPts val="0"/>
                  </a:spcAft>
                </a:pPr>
                <a:r>
                  <a:rPr lang="es-ES" dirty="0">
                    <a:effectLst/>
                    <a:ea typeface="Times New Roman"/>
                    <a:cs typeface="Arial"/>
                  </a:rPr>
                  <a:t>	En este caso el valor observado de la media es un dato directo del enunciado del problema; en la realidad cuando se trabaja con una base de datos hay que calcular la media, usualmente lo hace el mismo programa.</a:t>
                </a:r>
                <a:endParaRPr lang="es-ES" dirty="0">
                  <a:effectLst/>
                  <a:ea typeface="Calibri"/>
                  <a:cs typeface="Times New Roman"/>
                </a:endParaRPr>
              </a:p>
              <a:p>
                <a:pPr algn="just">
                  <a:lnSpc>
                    <a:spcPct val="115000"/>
                  </a:lnSpc>
                  <a:spcAft>
                    <a:spcPts val="0"/>
                  </a:spcAft>
                </a:pPr>
                <a:r>
                  <a:rPr lang="es-ES" dirty="0">
                    <a:effectLst/>
                    <a:ea typeface="Times New Roman"/>
                    <a:cs typeface="Arial"/>
                  </a:rPr>
                  <a:t> </a:t>
                </a:r>
                <a:endParaRPr lang="es-ES" dirty="0">
                  <a:effectLst/>
                  <a:ea typeface="Calibri"/>
                  <a:cs typeface="Times New Roman"/>
                </a:endParaRPr>
              </a:p>
              <a:p>
                <a:pPr algn="ctr">
                  <a:lnSpc>
                    <a:spcPct val="115000"/>
                  </a:lnSpc>
                  <a:spcAft>
                    <a:spcPts val="0"/>
                  </a:spcAft>
                </a:pPr>
                <a14:m>
                  <m:oMath xmlns:m="http://schemas.openxmlformats.org/officeDocument/2006/math">
                    <m:acc>
                      <m:accPr>
                        <m:chr m:val="̅"/>
                        <m:ctrlPr>
                          <a:rPr lang="es-ES" i="1">
                            <a:effectLst/>
                            <a:latin typeface="Cambria Math" panose="02040503050406030204" pitchFamily="18" charset="0"/>
                            <a:ea typeface="Times New Roman"/>
                            <a:cs typeface="Arial"/>
                          </a:rPr>
                        </m:ctrlPr>
                      </m:accPr>
                      <m:e>
                        <m:r>
                          <a:rPr lang="es-ES" i="1">
                            <a:effectLst/>
                            <a:latin typeface="Cambria Math"/>
                            <a:ea typeface="Times New Roman"/>
                            <a:cs typeface="Arial"/>
                          </a:rPr>
                          <m:t>𝑥</m:t>
                        </m:r>
                      </m:e>
                    </m:acc>
                    <m:r>
                      <a:rPr lang="es-ES" i="1">
                        <a:effectLst/>
                        <a:latin typeface="Cambria Math"/>
                        <a:ea typeface="Times New Roman"/>
                        <a:cs typeface="Arial"/>
                      </a:rPr>
                      <m:t>=</m:t>
                    </m:r>
                    <m:r>
                      <a:rPr lang="es-ES" b="0" i="1" smtClean="0">
                        <a:effectLst/>
                        <a:latin typeface="Cambria Math"/>
                        <a:ea typeface="Times New Roman"/>
                        <a:cs typeface="Arial"/>
                      </a:rPr>
                      <m:t>56</m:t>
                    </m:r>
                  </m:oMath>
                </a14:m>
                <a:r>
                  <a:rPr lang="es-ES" dirty="0">
                    <a:effectLst/>
                    <a:ea typeface="Times New Roman"/>
                    <a:cs typeface="Arial"/>
                  </a:rPr>
                  <a:t> </a:t>
                </a:r>
                <a:endParaRPr lang="es-ES" dirty="0" smtClean="0">
                  <a:effectLst/>
                  <a:ea typeface="Times New Roman"/>
                  <a:cs typeface="Arial"/>
                </a:endParaRPr>
              </a:p>
              <a:p>
                <a:pPr algn="ctr">
                  <a:lnSpc>
                    <a:spcPct val="115000"/>
                  </a:lnSpc>
                  <a:spcAft>
                    <a:spcPts val="0"/>
                  </a:spcAft>
                </a:pPr>
                <a:endParaRPr lang="es-ES" dirty="0">
                  <a:effectLst/>
                  <a:ea typeface="Calibri"/>
                  <a:cs typeface="Times New Roman"/>
                </a:endParaRPr>
              </a:p>
              <a:p>
                <a:pPr algn="just">
                  <a:lnSpc>
                    <a:spcPct val="115000"/>
                  </a:lnSpc>
                  <a:spcAft>
                    <a:spcPts val="0"/>
                  </a:spcAft>
                </a:pPr>
                <a:r>
                  <a:rPr lang="es-ES" i="1" dirty="0">
                    <a:effectLst/>
                    <a:ea typeface="Times New Roman"/>
                    <a:cs typeface="Arial"/>
                  </a:rPr>
                  <a:t>	</a:t>
                </a:r>
                <a:r>
                  <a:rPr lang="es-ES" dirty="0" smtClean="0">
                    <a:effectLst/>
                    <a:ea typeface="Times New Roman"/>
                    <a:cs typeface="Arial"/>
                  </a:rPr>
                  <a:t>Observemos </a:t>
                </a:r>
                <a:r>
                  <a:rPr lang="es-ES" dirty="0">
                    <a:effectLst/>
                    <a:ea typeface="Times New Roman"/>
                    <a:cs typeface="Arial"/>
                  </a:rPr>
                  <a:t>que en este punto hemos utilizado una letra minúscula para aludir a la media </a:t>
                </a:r>
                <a:r>
                  <a:rPr lang="es-ES" dirty="0" err="1">
                    <a:effectLst/>
                    <a:ea typeface="Times New Roman"/>
                    <a:cs typeface="Arial"/>
                  </a:rPr>
                  <a:t>muestral</a:t>
                </a:r>
                <a:r>
                  <a:rPr lang="es-ES" dirty="0">
                    <a:effectLst/>
                    <a:ea typeface="Times New Roman"/>
                    <a:cs typeface="Arial"/>
                  </a:rPr>
                  <a:t> por tratarse de un valor observado a partir de una muestra en particular; mientras que en el punto 4 utilizamos la mayúscula para aludir a la media como una variable aleatoria cuyos valores dependen de la muestra que salga sorteada (es decir, un estadístico). Por eso, </a:t>
                </a:r>
                <a:r>
                  <a:rPr lang="es-ES" dirty="0" smtClean="0">
                    <a:effectLst/>
                    <a:ea typeface="Times New Roman"/>
                    <a:cs typeface="Arial"/>
                  </a:rPr>
                  <a:t>tratemos </a:t>
                </a:r>
                <a:r>
                  <a:rPr lang="es-ES" dirty="0">
                    <a:effectLst/>
                    <a:ea typeface="Times New Roman"/>
                    <a:cs typeface="Arial"/>
                  </a:rPr>
                  <a:t>de diferenciar el concepto de variable (conjunto de valores posibles) del de valor particular que toma esa variable una vez que se tomaron los datos (valor observado). Una notación alternativa de la media observada es </a:t>
                </a:r>
                <a14:m>
                  <m:oMath xmlns:m="http://schemas.openxmlformats.org/officeDocument/2006/math">
                    <m:sSub>
                      <m:sSubPr>
                        <m:ctrlPr>
                          <a:rPr lang="es-ES" i="1">
                            <a:effectLst/>
                            <a:latin typeface="Cambria Math" panose="02040503050406030204" pitchFamily="18" charset="0"/>
                            <a:ea typeface="Times New Roman"/>
                            <a:cs typeface="Arial"/>
                          </a:rPr>
                        </m:ctrlPr>
                      </m:sSubPr>
                      <m:e>
                        <m:acc>
                          <m:accPr>
                            <m:chr m:val="̅"/>
                            <m:ctrlPr>
                              <a:rPr lang="es-ES" i="1">
                                <a:effectLst/>
                                <a:latin typeface="Cambria Math" panose="02040503050406030204" pitchFamily="18" charset="0"/>
                                <a:ea typeface="Times New Roman"/>
                                <a:cs typeface="Arial"/>
                              </a:rPr>
                            </m:ctrlPr>
                          </m:accPr>
                          <m:e>
                            <m:r>
                              <m:rPr>
                                <m:sty m:val="p"/>
                              </m:rPr>
                              <a:rPr lang="es-ES" i="0">
                                <a:effectLst/>
                                <a:latin typeface="Cambria Math"/>
                                <a:ea typeface="Times New Roman"/>
                                <a:cs typeface="Arial"/>
                              </a:rPr>
                              <m:t>x</m:t>
                            </m:r>
                          </m:e>
                        </m:acc>
                      </m:e>
                      <m:sub>
                        <m:r>
                          <m:rPr>
                            <m:sty m:val="p"/>
                          </m:rPr>
                          <a:rPr lang="es-ES" i="0">
                            <a:effectLst/>
                            <a:latin typeface="Cambria Math"/>
                            <a:ea typeface="Times New Roman"/>
                            <a:cs typeface="Arial"/>
                          </a:rPr>
                          <m:t>obs</m:t>
                        </m:r>
                      </m:sub>
                    </m:sSub>
                  </m:oMath>
                </a14:m>
                <a:r>
                  <a:rPr lang="es-ES" dirty="0">
                    <a:effectLst/>
                    <a:ea typeface="Times New Roman"/>
                    <a:cs typeface="Arial"/>
                  </a:rPr>
                  <a:t>.</a:t>
                </a:r>
                <a:endParaRPr lang="es-ES" dirty="0">
                  <a:effectLst/>
                  <a:ea typeface="Calibri"/>
                  <a:cs typeface="Times New Roman"/>
                </a:endParaRPr>
              </a:p>
            </p:txBody>
          </p:sp>
        </mc:Choice>
        <mc:Fallback xmlns="">
          <p:sp>
            <p:nvSpPr>
              <p:cNvPr id="2" name="1 CuadroTexto"/>
              <p:cNvSpPr txBox="1">
                <a:spLocks noRot="1" noChangeAspect="1" noMove="1" noResize="1" noEditPoints="1" noAdjustHandles="1" noChangeArrowheads="1" noChangeShapeType="1" noTextEdit="1"/>
              </p:cNvSpPr>
              <p:nvPr/>
            </p:nvSpPr>
            <p:spPr>
              <a:xfrm>
                <a:off x="611560" y="316815"/>
                <a:ext cx="7920880" cy="5507662"/>
              </a:xfrm>
              <a:prstGeom prst="rect">
                <a:avLst/>
              </a:prstGeom>
              <a:blipFill rotWithShape="1">
                <a:blip r:embed="rId2"/>
                <a:stretch>
                  <a:fillRect l="-615" t="-332" r="-615" b="-332"/>
                </a:stretch>
              </a:blipFill>
            </p:spPr>
            <p:txBody>
              <a:bodyPr/>
              <a:lstStyle/>
              <a:p>
                <a:r>
                  <a:rPr lang="es-ES">
                    <a:noFill/>
                  </a:rPr>
                  <a:t> </a:t>
                </a:r>
              </a:p>
            </p:txBody>
          </p:sp>
        </mc:Fallback>
      </mc:AlternateContent>
      <p:sp>
        <p:nvSpPr>
          <p:cNvPr id="3" name="Título 1">
            <a:extLst>
              <a:ext uri="{FF2B5EF4-FFF2-40B4-BE49-F238E27FC236}">
                <a16:creationId xmlns:a16="http://schemas.microsoft.com/office/drawing/2014/main" id="{5D38356E-C424-4E23-849D-789CB849615B}"/>
              </a:ext>
            </a:extLst>
          </p:cNvPr>
          <p:cNvSpPr txBox="1">
            <a:spLocks/>
          </p:cNvSpPr>
          <p:nvPr/>
        </p:nvSpPr>
        <p:spPr>
          <a:xfrm>
            <a:off x="4644008" y="5799218"/>
            <a:ext cx="4206287"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Procedimiento</a:t>
            </a:r>
            <a:endParaRPr lang="es-AR" sz="4400" dirty="0"/>
          </a:p>
        </p:txBody>
      </p:sp>
    </p:spTree>
    <p:extLst>
      <p:ext uri="{BB962C8B-B14F-4D97-AF65-F5344CB8AC3E}">
        <p14:creationId xmlns:p14="http://schemas.microsoft.com/office/powerpoint/2010/main" val="253724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11560" y="764704"/>
            <a:ext cx="7920880" cy="3631763"/>
          </a:xfrm>
          <a:prstGeom prst="rect">
            <a:avLst/>
          </a:prstGeom>
          <a:noFill/>
        </p:spPr>
        <p:txBody>
          <a:bodyPr wrap="square" rtlCol="0">
            <a:spAutoFit/>
          </a:bodyPr>
          <a:lstStyle/>
          <a:p>
            <a:pPr algn="just">
              <a:lnSpc>
                <a:spcPct val="115000"/>
              </a:lnSpc>
              <a:spcAft>
                <a:spcPts val="0"/>
              </a:spcAft>
            </a:pPr>
            <a:r>
              <a:rPr lang="es-ES" sz="2000" b="1" dirty="0">
                <a:ea typeface="Times New Roman"/>
                <a:cs typeface="Arial"/>
              </a:rPr>
              <a:t>7) Tomar la decisión </a:t>
            </a:r>
            <a:endParaRPr lang="es-ES" sz="2000" dirty="0">
              <a:ea typeface="Calibri"/>
              <a:cs typeface="Times New Roman"/>
            </a:endParaRPr>
          </a:p>
          <a:p>
            <a:pPr algn="just">
              <a:lnSpc>
                <a:spcPct val="115000"/>
              </a:lnSpc>
              <a:spcAft>
                <a:spcPts val="0"/>
              </a:spcAft>
            </a:pPr>
            <a:r>
              <a:rPr lang="es-ES" sz="2000" b="1" dirty="0">
                <a:ea typeface="Times New Roman"/>
                <a:cs typeface="Arial"/>
              </a:rPr>
              <a:t> </a:t>
            </a:r>
            <a:endParaRPr lang="es-ES" sz="2000" dirty="0">
              <a:ea typeface="Calibri"/>
              <a:cs typeface="Times New Roman"/>
            </a:endParaRPr>
          </a:p>
          <a:p>
            <a:pPr algn="just">
              <a:lnSpc>
                <a:spcPct val="115000"/>
              </a:lnSpc>
              <a:spcAft>
                <a:spcPts val="0"/>
              </a:spcAft>
            </a:pPr>
            <a:r>
              <a:rPr lang="es-ES" sz="2000" dirty="0">
                <a:ea typeface="Times New Roman"/>
                <a:cs typeface="Arial"/>
              </a:rPr>
              <a:t>	Como </a:t>
            </a:r>
            <a:r>
              <a:rPr lang="es-ES" sz="2000" dirty="0" smtClean="0">
                <a:ea typeface="Times New Roman"/>
                <a:cs typeface="Arial"/>
              </a:rPr>
              <a:t>56 &lt; 56,71 </a:t>
            </a:r>
            <a:r>
              <a:rPr lang="es-ES" sz="2000" dirty="0">
                <a:ea typeface="Times New Roman"/>
                <a:cs typeface="Arial"/>
              </a:rPr>
              <a:t>se rechaza H</a:t>
            </a:r>
            <a:r>
              <a:rPr lang="es-ES" sz="2000" baseline="-25000" dirty="0">
                <a:ea typeface="Times New Roman"/>
                <a:cs typeface="Arial"/>
              </a:rPr>
              <a:t>0</a:t>
            </a:r>
            <a:r>
              <a:rPr lang="es-ES" sz="2000" dirty="0">
                <a:ea typeface="Times New Roman"/>
                <a:cs typeface="Arial"/>
              </a:rPr>
              <a:t> al 5</a:t>
            </a:r>
            <a:r>
              <a:rPr lang="es-ES" sz="2000" dirty="0" smtClean="0">
                <a:ea typeface="Times New Roman"/>
                <a:cs typeface="Arial"/>
              </a:rPr>
              <a:t>%.</a:t>
            </a:r>
            <a:endParaRPr lang="es-ES" sz="2000" dirty="0">
              <a:ea typeface="Calibri"/>
              <a:cs typeface="Times New Roman"/>
            </a:endParaRPr>
          </a:p>
          <a:p>
            <a:pPr algn="just">
              <a:lnSpc>
                <a:spcPct val="115000"/>
              </a:lnSpc>
              <a:spcAft>
                <a:spcPts val="0"/>
              </a:spcAft>
            </a:pPr>
            <a:r>
              <a:rPr lang="es-ES" sz="2000" b="1" dirty="0">
                <a:ea typeface="Times New Roman"/>
                <a:cs typeface="Arial"/>
              </a:rPr>
              <a:t> </a:t>
            </a:r>
            <a:endParaRPr lang="es-ES" sz="2000" dirty="0">
              <a:ea typeface="Calibri"/>
              <a:cs typeface="Times New Roman"/>
            </a:endParaRPr>
          </a:p>
          <a:p>
            <a:pPr algn="just">
              <a:lnSpc>
                <a:spcPct val="115000"/>
              </a:lnSpc>
              <a:spcAft>
                <a:spcPts val="0"/>
              </a:spcAft>
            </a:pPr>
            <a:r>
              <a:rPr lang="es-ES" sz="2000" b="1" dirty="0">
                <a:ea typeface="Times New Roman"/>
                <a:cs typeface="Arial"/>
              </a:rPr>
              <a:t> </a:t>
            </a:r>
            <a:endParaRPr lang="es-ES" sz="2000" dirty="0">
              <a:ea typeface="Calibri"/>
              <a:cs typeface="Times New Roman"/>
            </a:endParaRPr>
          </a:p>
          <a:p>
            <a:pPr algn="just">
              <a:lnSpc>
                <a:spcPct val="115000"/>
              </a:lnSpc>
              <a:spcAft>
                <a:spcPts val="0"/>
              </a:spcAft>
            </a:pPr>
            <a:r>
              <a:rPr lang="es-ES" sz="2000" b="1" dirty="0">
                <a:ea typeface="Times New Roman"/>
                <a:cs typeface="Arial"/>
              </a:rPr>
              <a:t>8) Dar una conclusión en términos del problema planteado</a:t>
            </a:r>
            <a:endParaRPr lang="es-ES" sz="2000" dirty="0">
              <a:ea typeface="Calibri"/>
              <a:cs typeface="Times New Roman"/>
            </a:endParaRPr>
          </a:p>
          <a:p>
            <a:pPr algn="just">
              <a:lnSpc>
                <a:spcPct val="115000"/>
              </a:lnSpc>
              <a:spcAft>
                <a:spcPts val="0"/>
              </a:spcAft>
            </a:pPr>
            <a:r>
              <a:rPr lang="es-ES" sz="2000" dirty="0">
                <a:ea typeface="Times New Roman"/>
                <a:cs typeface="Arial"/>
              </a:rPr>
              <a:t> </a:t>
            </a:r>
            <a:endParaRPr lang="es-ES" sz="2000" dirty="0">
              <a:ea typeface="Calibri"/>
              <a:cs typeface="Times New Roman"/>
            </a:endParaRPr>
          </a:p>
          <a:p>
            <a:pPr algn="just">
              <a:lnSpc>
                <a:spcPct val="115000"/>
              </a:lnSpc>
              <a:spcAft>
                <a:spcPts val="0"/>
              </a:spcAft>
            </a:pPr>
            <a:r>
              <a:rPr lang="es-ES" sz="2000" dirty="0">
                <a:ea typeface="Times New Roman"/>
                <a:cs typeface="Arial"/>
              </a:rPr>
              <a:t>	Se concluye que el programa </a:t>
            </a:r>
            <a:r>
              <a:rPr lang="es-ES" sz="2000" dirty="0" smtClean="0">
                <a:ea typeface="Times New Roman"/>
                <a:cs typeface="Arial"/>
              </a:rPr>
              <a:t>es </a:t>
            </a:r>
            <a:r>
              <a:rPr lang="es-ES" sz="2000" dirty="0">
                <a:ea typeface="Times New Roman"/>
                <a:cs typeface="Arial"/>
              </a:rPr>
              <a:t>eficaz en el sentido de que los </a:t>
            </a:r>
            <a:r>
              <a:rPr lang="es-ES" sz="2000" dirty="0" smtClean="0">
                <a:ea typeface="Times New Roman"/>
                <a:cs typeface="Arial"/>
              </a:rPr>
              <a:t>tiempos de reacción de los automovilistas entrenados, en promedio, serían inferiores al histórico.</a:t>
            </a:r>
            <a:endParaRPr lang="es-ES" sz="2000" dirty="0">
              <a:effectLst/>
              <a:ea typeface="Calibri"/>
              <a:cs typeface="Times New Roman"/>
            </a:endParaRPr>
          </a:p>
        </p:txBody>
      </p:sp>
      <p:sp>
        <p:nvSpPr>
          <p:cNvPr id="4" name="Título 1">
            <a:extLst>
              <a:ext uri="{FF2B5EF4-FFF2-40B4-BE49-F238E27FC236}">
                <a16:creationId xmlns:a16="http://schemas.microsoft.com/office/drawing/2014/main" id="{5D38356E-C424-4E23-849D-789CB849615B}"/>
              </a:ext>
            </a:extLst>
          </p:cNvPr>
          <p:cNvSpPr txBox="1">
            <a:spLocks/>
          </p:cNvSpPr>
          <p:nvPr/>
        </p:nvSpPr>
        <p:spPr>
          <a:xfrm>
            <a:off x="4644008" y="5799218"/>
            <a:ext cx="4206287"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Procedimiento</a:t>
            </a:r>
            <a:endParaRPr lang="es-AR" sz="4400" dirty="0"/>
          </a:p>
        </p:txBody>
      </p:sp>
    </p:spTree>
    <p:extLst>
      <p:ext uri="{BB962C8B-B14F-4D97-AF65-F5344CB8AC3E}">
        <p14:creationId xmlns:p14="http://schemas.microsoft.com/office/powerpoint/2010/main" val="2169448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5556" y="548680"/>
            <a:ext cx="8136904" cy="3477875"/>
          </a:xfrm>
          <a:prstGeom prst="rect">
            <a:avLst/>
          </a:prstGeom>
          <a:noFill/>
        </p:spPr>
        <p:txBody>
          <a:bodyPr wrap="square" rtlCol="0">
            <a:spAutoFit/>
          </a:bodyPr>
          <a:lstStyle/>
          <a:p>
            <a:pPr>
              <a:spcAft>
                <a:spcPts val="600"/>
              </a:spcAft>
            </a:pPr>
            <a:r>
              <a:rPr lang="es-ES" b="1" dirty="0" smtClean="0"/>
              <a:t>Formulación de las hipótesis</a:t>
            </a:r>
          </a:p>
          <a:p>
            <a:pPr marL="285750" lvl="0" indent="-285750" algn="just">
              <a:spcBef>
                <a:spcPts val="600"/>
              </a:spcBef>
              <a:spcAft>
                <a:spcPts val="600"/>
              </a:spcAft>
              <a:buFont typeface="Wingdings" panose="05000000000000000000" pitchFamily="2" charset="2"/>
              <a:buChar char="ü"/>
            </a:pPr>
            <a:r>
              <a:rPr lang="es-ES" i="1" dirty="0">
                <a:solidFill>
                  <a:prstClr val="black"/>
                </a:solidFill>
              </a:rPr>
              <a:t>Las hipótesis se formulan “antes” de mirar los datos. </a:t>
            </a:r>
            <a:endParaRPr lang="es-ES" i="1" dirty="0" smtClean="0">
              <a:solidFill>
                <a:prstClr val="black"/>
              </a:solidFill>
            </a:endParaRPr>
          </a:p>
          <a:p>
            <a:pPr lvl="0" algn="just">
              <a:spcBef>
                <a:spcPts val="600"/>
              </a:spcBef>
              <a:spcAft>
                <a:spcPts val="600"/>
              </a:spcAft>
            </a:pPr>
            <a:r>
              <a:rPr lang="es-ES" dirty="0" smtClean="0">
                <a:solidFill>
                  <a:prstClr val="black"/>
                </a:solidFill>
              </a:rPr>
              <a:t>Aunque en el enunciado de un ejercicio se tiene toda la información de entrada, en la realidad el investigador primero se plantea las hipótesis y luego va a tomar la muestra; luego “no fuerza” la formulación de las hipótesis a partir de los datos sino que las tiene planteadas previamente.</a:t>
            </a:r>
            <a:endParaRPr lang="es-ES" dirty="0">
              <a:solidFill>
                <a:prstClr val="black"/>
              </a:solidFill>
            </a:endParaRPr>
          </a:p>
          <a:p>
            <a:pPr marL="285750" indent="-285750">
              <a:spcBef>
                <a:spcPts val="600"/>
              </a:spcBef>
              <a:spcAft>
                <a:spcPts val="600"/>
              </a:spcAft>
              <a:buFont typeface="Wingdings" panose="05000000000000000000" pitchFamily="2" charset="2"/>
              <a:buChar char="ü"/>
            </a:pPr>
            <a:r>
              <a:rPr lang="es-ES" i="1" dirty="0" smtClean="0"/>
              <a:t>H</a:t>
            </a:r>
            <a:r>
              <a:rPr lang="es-ES" i="1" baseline="-25000" dirty="0" smtClean="0"/>
              <a:t>0</a:t>
            </a:r>
            <a:r>
              <a:rPr lang="es-ES" i="1" dirty="0" smtClean="0"/>
              <a:t> siempre se puede expresar  como una igualdad. </a:t>
            </a:r>
            <a:r>
              <a:rPr lang="es-ES" dirty="0" smtClean="0"/>
              <a:t>(Ver diapositiva 40). </a:t>
            </a:r>
          </a:p>
          <a:p>
            <a:pPr marL="285750" indent="-285750" algn="just">
              <a:spcBef>
                <a:spcPts val="600"/>
              </a:spcBef>
              <a:spcAft>
                <a:spcPts val="600"/>
              </a:spcAft>
              <a:buFont typeface="Wingdings" panose="05000000000000000000" pitchFamily="2" charset="2"/>
              <a:buChar char="ü"/>
            </a:pPr>
            <a:r>
              <a:rPr lang="es-ES" dirty="0" smtClean="0"/>
              <a:t>H</a:t>
            </a:r>
            <a:r>
              <a:rPr lang="es-ES" baseline="-25000" dirty="0" smtClean="0"/>
              <a:t>1</a:t>
            </a:r>
            <a:r>
              <a:rPr lang="es-ES" dirty="0" smtClean="0"/>
              <a:t> puede ser unilateral a izquierda (como en el ejemplo: </a:t>
            </a:r>
            <a:r>
              <a:rPr lang="es-ES" i="1" dirty="0">
                <a:solidFill>
                  <a:prstClr val="black"/>
                </a:solidFill>
                <a:latin typeface="Symbol" panose="05050102010706020507" pitchFamily="18" charset="2"/>
              </a:rPr>
              <a:t>m</a:t>
            </a:r>
            <a:r>
              <a:rPr lang="es-ES" dirty="0">
                <a:solidFill>
                  <a:prstClr val="black"/>
                </a:solidFill>
              </a:rPr>
              <a:t> </a:t>
            </a:r>
            <a:r>
              <a:rPr lang="es-ES" dirty="0" smtClean="0">
                <a:solidFill>
                  <a:prstClr val="black"/>
                </a:solidFill>
              </a:rPr>
              <a:t>&lt; </a:t>
            </a:r>
            <a:r>
              <a:rPr lang="es-ES" i="1" dirty="0">
                <a:solidFill>
                  <a:prstClr val="black"/>
                </a:solidFill>
                <a:latin typeface="Symbol" panose="05050102010706020507" pitchFamily="18" charset="2"/>
              </a:rPr>
              <a:t>m</a:t>
            </a:r>
            <a:r>
              <a:rPr lang="es-ES" baseline="-25000" dirty="0">
                <a:solidFill>
                  <a:prstClr val="black"/>
                </a:solidFill>
              </a:rPr>
              <a:t>0</a:t>
            </a:r>
            <a:r>
              <a:rPr lang="es-ES" dirty="0" smtClean="0"/>
              <a:t>), unilateral a derecha (</a:t>
            </a:r>
            <a:r>
              <a:rPr lang="es-ES" i="1" dirty="0" smtClean="0">
                <a:latin typeface="Symbol" panose="05050102010706020507" pitchFamily="18" charset="2"/>
              </a:rPr>
              <a:t>m</a:t>
            </a:r>
            <a:r>
              <a:rPr lang="es-ES" dirty="0" smtClean="0"/>
              <a:t> &gt; </a:t>
            </a:r>
            <a:r>
              <a:rPr lang="es-ES" i="1" dirty="0" smtClean="0">
                <a:latin typeface="Symbol" panose="05050102010706020507" pitchFamily="18" charset="2"/>
              </a:rPr>
              <a:t>m</a:t>
            </a:r>
            <a:r>
              <a:rPr lang="es-ES" baseline="-25000" dirty="0" smtClean="0"/>
              <a:t>0</a:t>
            </a:r>
            <a:r>
              <a:rPr lang="es-ES" dirty="0" smtClean="0"/>
              <a:t>) o bilateral (</a:t>
            </a:r>
            <a:r>
              <a:rPr lang="es-ES" i="1" dirty="0">
                <a:solidFill>
                  <a:prstClr val="black"/>
                </a:solidFill>
                <a:latin typeface="Symbol" panose="05050102010706020507" pitchFamily="18" charset="2"/>
              </a:rPr>
              <a:t>m</a:t>
            </a:r>
            <a:r>
              <a:rPr lang="es-ES" dirty="0">
                <a:solidFill>
                  <a:prstClr val="black"/>
                </a:solidFill>
              </a:rPr>
              <a:t> </a:t>
            </a:r>
            <a:r>
              <a:rPr lang="es-ES" dirty="0" smtClean="0">
                <a:solidFill>
                  <a:prstClr val="black"/>
                </a:solidFill>
                <a:sym typeface="Symbol"/>
              </a:rPr>
              <a:t></a:t>
            </a:r>
            <a:r>
              <a:rPr lang="es-ES" dirty="0" smtClean="0">
                <a:solidFill>
                  <a:prstClr val="black"/>
                </a:solidFill>
              </a:rPr>
              <a:t> </a:t>
            </a:r>
            <a:r>
              <a:rPr lang="es-ES" i="1" dirty="0">
                <a:solidFill>
                  <a:prstClr val="black"/>
                </a:solidFill>
                <a:latin typeface="Symbol" panose="05050102010706020507" pitchFamily="18" charset="2"/>
              </a:rPr>
              <a:t>m</a:t>
            </a:r>
            <a:r>
              <a:rPr lang="es-ES" baseline="-25000" dirty="0">
                <a:solidFill>
                  <a:prstClr val="black"/>
                </a:solidFill>
              </a:rPr>
              <a:t>0</a:t>
            </a:r>
            <a:r>
              <a:rPr lang="es-ES" dirty="0" smtClean="0">
                <a:sym typeface="Symbol"/>
              </a:rPr>
              <a:t>). Por tanto las únicas tres posibilidades son:</a:t>
            </a:r>
          </a:p>
        </p:txBody>
      </p:sp>
      <p:sp>
        <p:nvSpPr>
          <p:cNvPr id="3" name="Título 1">
            <a:extLst>
              <a:ext uri="{FF2B5EF4-FFF2-40B4-BE49-F238E27FC236}">
                <a16:creationId xmlns:a16="http://schemas.microsoft.com/office/drawing/2014/main" id="{5D38356E-C424-4E23-849D-789CB849615B}"/>
              </a:ext>
            </a:extLst>
          </p:cNvPr>
          <p:cNvSpPr txBox="1">
            <a:spLocks/>
          </p:cNvSpPr>
          <p:nvPr/>
        </p:nvSpPr>
        <p:spPr>
          <a:xfrm>
            <a:off x="4788024" y="5920752"/>
            <a:ext cx="4206287"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Observaciones</a:t>
            </a:r>
            <a:endParaRPr lang="es-AR" sz="4400" dirty="0"/>
          </a:p>
        </p:txBody>
      </p:sp>
      <p:sp>
        <p:nvSpPr>
          <p:cNvPr id="4" name="3 CuadroTexto"/>
          <p:cNvSpPr txBox="1"/>
          <p:nvPr/>
        </p:nvSpPr>
        <p:spPr>
          <a:xfrm>
            <a:off x="775933" y="4107485"/>
            <a:ext cx="7675499" cy="1846659"/>
          </a:xfrm>
          <a:prstGeom prst="rect">
            <a:avLst/>
          </a:prstGeom>
          <a:noFill/>
        </p:spPr>
        <p:txBody>
          <a:bodyPr wrap="none" rtlCol="0">
            <a:spAutoFit/>
          </a:bodyPr>
          <a:lstStyle/>
          <a:p>
            <a:pPr marL="266700" lvl="0" algn="just">
              <a:spcBef>
                <a:spcPts val="1200"/>
              </a:spcBef>
            </a:pPr>
            <a:r>
              <a:rPr lang="es-ES" sz="2000" dirty="0">
                <a:solidFill>
                  <a:prstClr val="black"/>
                </a:solidFill>
                <a:ea typeface="Times New Roman"/>
                <a:cs typeface="Arial"/>
              </a:rPr>
              <a:t>H</a:t>
            </a:r>
            <a:r>
              <a:rPr lang="es-ES" sz="2000" baseline="-25000" dirty="0">
                <a:solidFill>
                  <a:prstClr val="black"/>
                </a:solidFill>
                <a:ea typeface="Times New Roman"/>
                <a:cs typeface="Arial"/>
              </a:rPr>
              <a:t>0</a:t>
            </a:r>
            <a:r>
              <a:rPr lang="es-ES" sz="2000" dirty="0">
                <a:solidFill>
                  <a:prstClr val="black"/>
                </a:solidFill>
                <a:ea typeface="Times New Roman"/>
                <a:cs typeface="Arial"/>
              </a:rPr>
              <a:t>: </a:t>
            </a:r>
            <a:r>
              <a:rPr lang="es-ES" sz="2000" i="1" dirty="0">
                <a:solidFill>
                  <a:prstClr val="black"/>
                </a:solidFill>
                <a:latin typeface="Symbol" panose="05050102010706020507" pitchFamily="18" charset="2"/>
                <a:ea typeface="Times New Roman"/>
                <a:cs typeface="Arial"/>
              </a:rPr>
              <a:t>m</a:t>
            </a:r>
            <a:r>
              <a:rPr lang="es-ES" sz="2000" dirty="0">
                <a:solidFill>
                  <a:prstClr val="black"/>
                </a:solidFill>
                <a:ea typeface="Times New Roman"/>
                <a:cs typeface="Arial"/>
              </a:rPr>
              <a:t> = </a:t>
            </a:r>
            <a:r>
              <a:rPr lang="es-ES" sz="2000" i="1" dirty="0">
                <a:solidFill>
                  <a:prstClr val="black"/>
                </a:solidFill>
                <a:latin typeface="Symbol" panose="05050102010706020507" pitchFamily="18" charset="2"/>
                <a:ea typeface="Times New Roman"/>
                <a:cs typeface="Arial"/>
              </a:rPr>
              <a:t>m</a:t>
            </a:r>
            <a:r>
              <a:rPr lang="es-ES" sz="2000" i="1" baseline="-25000" dirty="0">
                <a:solidFill>
                  <a:prstClr val="black"/>
                </a:solidFill>
                <a:latin typeface="Symbol" panose="05050102010706020507" pitchFamily="18" charset="2"/>
                <a:ea typeface="Times New Roman"/>
                <a:cs typeface="Arial"/>
              </a:rPr>
              <a:t>0</a:t>
            </a:r>
            <a:r>
              <a:rPr lang="es-ES" sz="2000" i="1" dirty="0">
                <a:solidFill>
                  <a:prstClr val="black"/>
                </a:solidFill>
                <a:latin typeface="Symbol" panose="05050102010706020507" pitchFamily="18" charset="2"/>
                <a:ea typeface="Times New Roman"/>
                <a:cs typeface="Arial"/>
              </a:rPr>
              <a:t> </a:t>
            </a:r>
            <a:r>
              <a:rPr lang="es-ES" sz="2000" dirty="0">
                <a:solidFill>
                  <a:prstClr val="black"/>
                </a:solidFill>
                <a:ea typeface="Times New Roman"/>
                <a:cs typeface="Arial"/>
              </a:rPr>
              <a:t>		       H</a:t>
            </a:r>
            <a:r>
              <a:rPr lang="es-ES" sz="2000" baseline="-25000" dirty="0">
                <a:solidFill>
                  <a:prstClr val="black"/>
                </a:solidFill>
                <a:ea typeface="Times New Roman"/>
                <a:cs typeface="Arial"/>
              </a:rPr>
              <a:t>0</a:t>
            </a:r>
            <a:r>
              <a:rPr lang="es-ES" sz="2000" dirty="0">
                <a:solidFill>
                  <a:prstClr val="black"/>
                </a:solidFill>
                <a:ea typeface="Times New Roman"/>
                <a:cs typeface="Arial"/>
              </a:rPr>
              <a:t>: </a:t>
            </a:r>
            <a:r>
              <a:rPr lang="es-ES" sz="2000" i="1" dirty="0">
                <a:solidFill>
                  <a:prstClr val="black"/>
                </a:solidFill>
                <a:latin typeface="Symbol" panose="05050102010706020507" pitchFamily="18" charset="2"/>
                <a:ea typeface="Times New Roman"/>
                <a:cs typeface="Arial"/>
              </a:rPr>
              <a:t>m</a:t>
            </a:r>
            <a:r>
              <a:rPr lang="es-ES" sz="2000" dirty="0">
                <a:solidFill>
                  <a:prstClr val="black"/>
                </a:solidFill>
                <a:ea typeface="Times New Roman"/>
                <a:cs typeface="Arial"/>
              </a:rPr>
              <a:t> = </a:t>
            </a:r>
            <a:r>
              <a:rPr lang="es-ES" sz="2000" i="1" dirty="0">
                <a:solidFill>
                  <a:prstClr val="black"/>
                </a:solidFill>
                <a:latin typeface="Symbol" panose="05050102010706020507" pitchFamily="18" charset="2"/>
                <a:ea typeface="Times New Roman"/>
                <a:cs typeface="Arial"/>
              </a:rPr>
              <a:t>m</a:t>
            </a:r>
            <a:r>
              <a:rPr lang="es-ES" sz="2000" i="1" baseline="-25000" dirty="0">
                <a:solidFill>
                  <a:prstClr val="black"/>
                </a:solidFill>
                <a:latin typeface="Symbol" panose="05050102010706020507" pitchFamily="18" charset="2"/>
                <a:ea typeface="Times New Roman"/>
                <a:cs typeface="Arial"/>
              </a:rPr>
              <a:t>0 </a:t>
            </a:r>
            <a:r>
              <a:rPr lang="es-ES" sz="2000" dirty="0">
                <a:solidFill>
                  <a:prstClr val="black"/>
                </a:solidFill>
                <a:ea typeface="Times New Roman"/>
                <a:cs typeface="Arial"/>
              </a:rPr>
              <a:t>		       H</a:t>
            </a:r>
            <a:r>
              <a:rPr lang="es-ES" sz="2000" baseline="-25000" dirty="0">
                <a:solidFill>
                  <a:prstClr val="black"/>
                </a:solidFill>
                <a:ea typeface="Times New Roman"/>
                <a:cs typeface="Arial"/>
              </a:rPr>
              <a:t>0</a:t>
            </a:r>
            <a:r>
              <a:rPr lang="es-ES" sz="2000" dirty="0">
                <a:solidFill>
                  <a:prstClr val="black"/>
                </a:solidFill>
                <a:ea typeface="Times New Roman"/>
                <a:cs typeface="Arial"/>
              </a:rPr>
              <a:t>: </a:t>
            </a:r>
            <a:r>
              <a:rPr lang="es-ES" sz="2000" i="1" dirty="0">
                <a:solidFill>
                  <a:prstClr val="black"/>
                </a:solidFill>
                <a:latin typeface="Symbol" panose="05050102010706020507" pitchFamily="18" charset="2"/>
                <a:ea typeface="Times New Roman"/>
                <a:cs typeface="Arial"/>
              </a:rPr>
              <a:t>m</a:t>
            </a:r>
            <a:r>
              <a:rPr lang="es-ES" sz="2000" dirty="0">
                <a:solidFill>
                  <a:prstClr val="black"/>
                </a:solidFill>
                <a:ea typeface="Times New Roman"/>
                <a:cs typeface="Arial"/>
              </a:rPr>
              <a:t> = </a:t>
            </a:r>
            <a:r>
              <a:rPr lang="es-ES" sz="2000" i="1" dirty="0">
                <a:solidFill>
                  <a:prstClr val="black"/>
                </a:solidFill>
                <a:latin typeface="Symbol" panose="05050102010706020507" pitchFamily="18" charset="2"/>
                <a:ea typeface="Times New Roman"/>
                <a:cs typeface="Arial"/>
              </a:rPr>
              <a:t>m</a:t>
            </a:r>
            <a:r>
              <a:rPr lang="es-ES" sz="2000" i="1" baseline="-25000" dirty="0">
                <a:solidFill>
                  <a:prstClr val="black"/>
                </a:solidFill>
                <a:latin typeface="Symbol" panose="05050102010706020507" pitchFamily="18" charset="2"/>
                <a:ea typeface="Times New Roman"/>
                <a:cs typeface="Arial"/>
              </a:rPr>
              <a:t>0 </a:t>
            </a:r>
            <a:r>
              <a:rPr lang="es-ES" sz="2000" dirty="0">
                <a:solidFill>
                  <a:prstClr val="black"/>
                </a:solidFill>
                <a:ea typeface="Times New Roman"/>
                <a:cs typeface="Arial"/>
              </a:rPr>
              <a:t>	</a:t>
            </a:r>
            <a:endParaRPr lang="es-ES" sz="2000" dirty="0">
              <a:solidFill>
                <a:prstClr val="black"/>
              </a:solidFill>
              <a:ea typeface="Calibri"/>
              <a:cs typeface="Times New Roman"/>
            </a:endParaRPr>
          </a:p>
          <a:p>
            <a:pPr lvl="0" indent="266700" algn="just"/>
            <a:r>
              <a:rPr lang="es-ES" sz="2000" dirty="0">
                <a:solidFill>
                  <a:prstClr val="black"/>
                </a:solidFill>
                <a:ea typeface="Times New Roman"/>
                <a:cs typeface="Arial"/>
              </a:rPr>
              <a:t>H</a:t>
            </a:r>
            <a:r>
              <a:rPr lang="es-ES" sz="2000" baseline="-25000" dirty="0">
                <a:solidFill>
                  <a:prstClr val="black"/>
                </a:solidFill>
                <a:ea typeface="Times New Roman"/>
                <a:cs typeface="Arial"/>
              </a:rPr>
              <a:t>1</a:t>
            </a:r>
            <a:r>
              <a:rPr lang="es-ES" sz="2000" dirty="0">
                <a:solidFill>
                  <a:prstClr val="black"/>
                </a:solidFill>
                <a:ea typeface="Times New Roman"/>
                <a:cs typeface="Arial"/>
              </a:rPr>
              <a:t>: </a:t>
            </a:r>
            <a:r>
              <a:rPr lang="es-ES" sz="2000" i="1" dirty="0">
                <a:solidFill>
                  <a:prstClr val="black"/>
                </a:solidFill>
                <a:latin typeface="Symbol" panose="05050102010706020507" pitchFamily="18" charset="2"/>
                <a:ea typeface="Times New Roman"/>
                <a:cs typeface="Arial"/>
              </a:rPr>
              <a:t>m</a:t>
            </a:r>
            <a:r>
              <a:rPr lang="es-ES" sz="2000" dirty="0">
                <a:solidFill>
                  <a:prstClr val="black"/>
                </a:solidFill>
                <a:ea typeface="Times New Roman"/>
                <a:cs typeface="Arial"/>
              </a:rPr>
              <a:t> &lt; </a:t>
            </a:r>
            <a:r>
              <a:rPr lang="es-ES" sz="2000" i="1" dirty="0">
                <a:solidFill>
                  <a:prstClr val="black"/>
                </a:solidFill>
                <a:latin typeface="Symbol" panose="05050102010706020507" pitchFamily="18" charset="2"/>
                <a:ea typeface="Times New Roman"/>
                <a:cs typeface="Arial"/>
              </a:rPr>
              <a:t>m</a:t>
            </a:r>
            <a:r>
              <a:rPr lang="es-ES" sz="2000" i="1" baseline="-25000" dirty="0">
                <a:solidFill>
                  <a:prstClr val="black"/>
                </a:solidFill>
                <a:latin typeface="Symbol" panose="05050102010706020507" pitchFamily="18" charset="2"/>
                <a:ea typeface="Times New Roman"/>
                <a:cs typeface="Arial"/>
              </a:rPr>
              <a:t>0 </a:t>
            </a:r>
            <a:r>
              <a:rPr lang="es-ES" dirty="0">
                <a:solidFill>
                  <a:prstClr val="black"/>
                </a:solidFill>
                <a:sym typeface="Symbol"/>
              </a:rPr>
              <a:t>		        </a:t>
            </a:r>
            <a:r>
              <a:rPr lang="es-ES" sz="2000" dirty="0">
                <a:solidFill>
                  <a:prstClr val="black"/>
                </a:solidFill>
                <a:ea typeface="Times New Roman"/>
                <a:cs typeface="Arial"/>
              </a:rPr>
              <a:t>H</a:t>
            </a:r>
            <a:r>
              <a:rPr lang="es-ES" sz="2000" baseline="-25000" dirty="0">
                <a:solidFill>
                  <a:prstClr val="black"/>
                </a:solidFill>
                <a:ea typeface="Times New Roman"/>
                <a:cs typeface="Arial"/>
              </a:rPr>
              <a:t>1</a:t>
            </a:r>
            <a:r>
              <a:rPr lang="es-ES" sz="2000" dirty="0">
                <a:solidFill>
                  <a:prstClr val="black"/>
                </a:solidFill>
                <a:ea typeface="Times New Roman"/>
                <a:cs typeface="Arial"/>
              </a:rPr>
              <a:t>: </a:t>
            </a:r>
            <a:r>
              <a:rPr lang="es-ES" sz="2000" i="1" dirty="0">
                <a:solidFill>
                  <a:prstClr val="black"/>
                </a:solidFill>
                <a:latin typeface="Symbol" panose="05050102010706020507" pitchFamily="18" charset="2"/>
                <a:ea typeface="Times New Roman"/>
                <a:cs typeface="Arial"/>
              </a:rPr>
              <a:t>m</a:t>
            </a:r>
            <a:r>
              <a:rPr lang="es-ES" sz="2000" dirty="0">
                <a:solidFill>
                  <a:prstClr val="black"/>
                </a:solidFill>
                <a:ea typeface="Times New Roman"/>
                <a:cs typeface="Arial"/>
              </a:rPr>
              <a:t> &gt; </a:t>
            </a:r>
            <a:r>
              <a:rPr lang="es-ES" sz="2000" i="1" dirty="0">
                <a:solidFill>
                  <a:prstClr val="black"/>
                </a:solidFill>
                <a:latin typeface="Symbol" panose="05050102010706020507" pitchFamily="18" charset="2"/>
                <a:ea typeface="Times New Roman"/>
                <a:cs typeface="Arial"/>
              </a:rPr>
              <a:t>m</a:t>
            </a:r>
            <a:r>
              <a:rPr lang="es-ES" sz="2000" i="1" baseline="-25000" dirty="0">
                <a:solidFill>
                  <a:prstClr val="black"/>
                </a:solidFill>
                <a:latin typeface="Symbol" panose="05050102010706020507" pitchFamily="18" charset="2"/>
                <a:ea typeface="Times New Roman"/>
                <a:cs typeface="Arial"/>
              </a:rPr>
              <a:t>0 </a:t>
            </a:r>
            <a:r>
              <a:rPr lang="es-ES" dirty="0">
                <a:solidFill>
                  <a:prstClr val="black"/>
                </a:solidFill>
                <a:sym typeface="Symbol"/>
              </a:rPr>
              <a:t>		        </a:t>
            </a:r>
            <a:r>
              <a:rPr lang="es-ES" sz="2000" dirty="0">
                <a:solidFill>
                  <a:prstClr val="black"/>
                </a:solidFill>
                <a:ea typeface="Times New Roman"/>
                <a:cs typeface="Arial"/>
              </a:rPr>
              <a:t>H</a:t>
            </a:r>
            <a:r>
              <a:rPr lang="es-ES" sz="2000" baseline="-25000" dirty="0">
                <a:solidFill>
                  <a:prstClr val="black"/>
                </a:solidFill>
                <a:ea typeface="Times New Roman"/>
                <a:cs typeface="Arial"/>
              </a:rPr>
              <a:t>1</a:t>
            </a:r>
            <a:r>
              <a:rPr lang="es-ES" sz="2000" dirty="0">
                <a:solidFill>
                  <a:prstClr val="black"/>
                </a:solidFill>
                <a:ea typeface="Times New Roman"/>
                <a:cs typeface="Arial"/>
              </a:rPr>
              <a:t>: </a:t>
            </a:r>
            <a:r>
              <a:rPr lang="es-ES" sz="2000" i="1" dirty="0">
                <a:solidFill>
                  <a:prstClr val="black"/>
                </a:solidFill>
                <a:latin typeface="Symbol" panose="05050102010706020507" pitchFamily="18" charset="2"/>
                <a:ea typeface="Times New Roman"/>
                <a:cs typeface="Arial"/>
              </a:rPr>
              <a:t>m</a:t>
            </a:r>
            <a:r>
              <a:rPr lang="es-ES" sz="2000" dirty="0">
                <a:solidFill>
                  <a:prstClr val="black"/>
                </a:solidFill>
                <a:ea typeface="Times New Roman"/>
                <a:cs typeface="Arial"/>
              </a:rPr>
              <a:t> </a:t>
            </a:r>
            <a:r>
              <a:rPr lang="es-ES" sz="2000" dirty="0">
                <a:solidFill>
                  <a:prstClr val="black"/>
                </a:solidFill>
                <a:ea typeface="Times New Roman"/>
                <a:cs typeface="Arial"/>
                <a:sym typeface="Symbol"/>
              </a:rPr>
              <a:t></a:t>
            </a:r>
            <a:r>
              <a:rPr lang="es-ES" sz="2000" dirty="0">
                <a:solidFill>
                  <a:prstClr val="black"/>
                </a:solidFill>
                <a:ea typeface="Times New Roman"/>
                <a:cs typeface="Arial"/>
              </a:rPr>
              <a:t> </a:t>
            </a:r>
            <a:r>
              <a:rPr lang="es-ES" sz="2000" i="1" dirty="0">
                <a:solidFill>
                  <a:prstClr val="black"/>
                </a:solidFill>
                <a:latin typeface="Symbol" panose="05050102010706020507" pitchFamily="18" charset="2"/>
                <a:ea typeface="Times New Roman"/>
                <a:cs typeface="Arial"/>
              </a:rPr>
              <a:t>m</a:t>
            </a:r>
            <a:r>
              <a:rPr lang="es-ES" sz="2000" i="1" baseline="-25000" dirty="0">
                <a:solidFill>
                  <a:prstClr val="black"/>
                </a:solidFill>
                <a:latin typeface="Symbol" panose="05050102010706020507" pitchFamily="18" charset="2"/>
                <a:ea typeface="Times New Roman"/>
                <a:cs typeface="Arial"/>
              </a:rPr>
              <a:t>0</a:t>
            </a:r>
            <a:endParaRPr lang="es-ES" dirty="0">
              <a:solidFill>
                <a:prstClr val="black"/>
              </a:solidFill>
              <a:sym typeface="Symbol"/>
            </a:endParaRPr>
          </a:p>
          <a:p>
            <a:pPr lvl="0" algn="just"/>
            <a:r>
              <a:rPr lang="es-ES" dirty="0">
                <a:solidFill>
                  <a:prstClr val="black"/>
                </a:solidFill>
              </a:rPr>
              <a:t>Contraste unilateral	Contraste unilateral	Contraste bilateral</a:t>
            </a:r>
          </a:p>
          <a:p>
            <a:pPr lvl="0" algn="just"/>
            <a:r>
              <a:rPr lang="es-ES" dirty="0">
                <a:solidFill>
                  <a:prstClr val="black"/>
                </a:solidFill>
              </a:rPr>
              <a:t>a izquierda		a derecha</a:t>
            </a:r>
          </a:p>
          <a:p>
            <a:pPr lvl="0" algn="just"/>
            <a:endParaRPr lang="es-ES" dirty="0">
              <a:solidFill>
                <a:prstClr val="black"/>
              </a:solidFill>
            </a:endParaRPr>
          </a:p>
          <a:p>
            <a:pPr lvl="0" algn="just"/>
            <a:r>
              <a:rPr lang="es-ES" sz="2000" i="1" dirty="0">
                <a:solidFill>
                  <a:prstClr val="black"/>
                </a:solidFill>
                <a:latin typeface="Symbol" panose="05050102010706020507" pitchFamily="18" charset="2"/>
                <a:ea typeface="Times New Roman"/>
                <a:cs typeface="Arial"/>
              </a:rPr>
              <a:t>m</a:t>
            </a:r>
            <a:r>
              <a:rPr lang="es-ES" sz="2000" i="1" baseline="-25000" dirty="0">
                <a:solidFill>
                  <a:prstClr val="black"/>
                </a:solidFill>
                <a:latin typeface="Symbol" panose="05050102010706020507" pitchFamily="18" charset="2"/>
                <a:ea typeface="Times New Roman"/>
                <a:cs typeface="Arial"/>
              </a:rPr>
              <a:t>0 </a:t>
            </a:r>
            <a:r>
              <a:rPr lang="es-ES" sz="2000" i="1" baseline="-25000" dirty="0" smtClean="0">
                <a:solidFill>
                  <a:prstClr val="black"/>
                </a:solidFill>
                <a:latin typeface="Symbol" panose="05050102010706020507" pitchFamily="18" charset="2"/>
                <a:ea typeface="Times New Roman"/>
                <a:cs typeface="Arial"/>
              </a:rPr>
              <a:t> </a:t>
            </a:r>
            <a:r>
              <a:rPr lang="es-ES" sz="2000" dirty="0" smtClean="0">
                <a:solidFill>
                  <a:prstClr val="black"/>
                </a:solidFill>
                <a:ea typeface="Times New Roman"/>
                <a:cs typeface="Arial"/>
              </a:rPr>
              <a:t>designa </a:t>
            </a:r>
            <a:r>
              <a:rPr lang="es-ES" sz="2000" dirty="0">
                <a:solidFill>
                  <a:prstClr val="black"/>
                </a:solidFill>
                <a:ea typeface="Times New Roman"/>
                <a:cs typeface="Arial"/>
              </a:rPr>
              <a:t>el valor de </a:t>
            </a:r>
            <a:r>
              <a:rPr lang="es-ES" sz="2000" i="1" dirty="0" smtClean="0">
                <a:solidFill>
                  <a:prstClr val="black"/>
                </a:solidFill>
                <a:latin typeface="Symbol" panose="05050102010706020507" pitchFamily="18" charset="2"/>
                <a:ea typeface="Times New Roman"/>
                <a:cs typeface="Arial"/>
              </a:rPr>
              <a:t>m</a:t>
            </a:r>
            <a:r>
              <a:rPr lang="es-ES" sz="2000" i="1" baseline="-25000" dirty="0">
                <a:solidFill>
                  <a:prstClr val="black"/>
                </a:solidFill>
                <a:latin typeface="Symbol" panose="05050102010706020507" pitchFamily="18" charset="2"/>
                <a:ea typeface="Times New Roman"/>
                <a:cs typeface="Arial"/>
              </a:rPr>
              <a:t> </a:t>
            </a:r>
            <a:r>
              <a:rPr lang="es-ES" sz="2000" i="1" baseline="-25000" dirty="0" smtClean="0">
                <a:solidFill>
                  <a:prstClr val="black"/>
                </a:solidFill>
                <a:latin typeface="Symbol" panose="05050102010706020507" pitchFamily="18" charset="2"/>
                <a:ea typeface="Times New Roman"/>
                <a:cs typeface="Arial"/>
              </a:rPr>
              <a:t> </a:t>
            </a:r>
            <a:r>
              <a:rPr lang="es-ES" sz="2000" dirty="0">
                <a:solidFill>
                  <a:prstClr val="black"/>
                </a:solidFill>
                <a:ea typeface="Times New Roman"/>
                <a:cs typeface="Arial"/>
              </a:rPr>
              <a:t>bajo H</a:t>
            </a:r>
            <a:r>
              <a:rPr lang="es-ES" sz="2000" baseline="-25000" dirty="0">
                <a:solidFill>
                  <a:prstClr val="black"/>
                </a:solidFill>
                <a:ea typeface="Times New Roman"/>
                <a:cs typeface="Arial"/>
              </a:rPr>
              <a:t>0</a:t>
            </a:r>
            <a:r>
              <a:rPr lang="es-ES" sz="2000" dirty="0">
                <a:solidFill>
                  <a:prstClr val="black"/>
                </a:solidFill>
                <a:ea typeface="Times New Roman"/>
                <a:cs typeface="Arial"/>
              </a:rPr>
              <a:t>. En nuestro ejemplo era 60.</a:t>
            </a:r>
            <a:endParaRPr lang="es-ES" dirty="0">
              <a:solidFill>
                <a:prstClr val="black"/>
              </a:solidFill>
            </a:endParaRPr>
          </a:p>
        </p:txBody>
      </p:sp>
    </p:spTree>
    <p:extLst>
      <p:ext uri="{BB962C8B-B14F-4D97-AF65-F5344CB8AC3E}">
        <p14:creationId xmlns:p14="http://schemas.microsoft.com/office/powerpoint/2010/main" val="182058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4788024" y="5920752"/>
            <a:ext cx="4206287"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Observaciones</a:t>
            </a:r>
            <a:endParaRPr lang="es-AR" sz="4400" dirty="0"/>
          </a:p>
        </p:txBody>
      </p:sp>
      <p:sp>
        <p:nvSpPr>
          <p:cNvPr id="3" name="2 CuadroTexto"/>
          <p:cNvSpPr txBox="1"/>
          <p:nvPr/>
        </p:nvSpPr>
        <p:spPr>
          <a:xfrm>
            <a:off x="501608" y="692696"/>
            <a:ext cx="7992888" cy="5324535"/>
          </a:xfrm>
          <a:prstGeom prst="rect">
            <a:avLst/>
          </a:prstGeom>
          <a:noFill/>
        </p:spPr>
        <p:txBody>
          <a:bodyPr wrap="square" rtlCol="0">
            <a:spAutoFit/>
          </a:bodyPr>
          <a:lstStyle/>
          <a:p>
            <a:pPr>
              <a:spcBef>
                <a:spcPts val="600"/>
              </a:spcBef>
              <a:spcAft>
                <a:spcPts val="600"/>
              </a:spcAft>
            </a:pPr>
            <a:r>
              <a:rPr lang="es-ES" sz="2000" b="1" dirty="0" smtClean="0"/>
              <a:t>Cuidado en la interpretación de la expresión </a:t>
            </a:r>
          </a:p>
          <a:p>
            <a:pPr algn="ctr">
              <a:spcBef>
                <a:spcPts val="600"/>
              </a:spcBef>
              <a:spcAft>
                <a:spcPts val="600"/>
              </a:spcAft>
            </a:pPr>
            <a:r>
              <a:rPr lang="es-ES" sz="2000" b="1" dirty="0" smtClean="0"/>
              <a:t>“</a:t>
            </a:r>
            <a:r>
              <a:rPr lang="es-ES" sz="2000" b="1" i="1" dirty="0" smtClean="0"/>
              <a:t>diferencia significativa</a:t>
            </a:r>
            <a:r>
              <a:rPr lang="es-ES" sz="2000" b="1" dirty="0" smtClean="0"/>
              <a:t>”.</a:t>
            </a:r>
          </a:p>
          <a:p>
            <a:pPr algn="just">
              <a:spcBef>
                <a:spcPts val="600"/>
              </a:spcBef>
              <a:spcAft>
                <a:spcPts val="600"/>
              </a:spcAft>
            </a:pPr>
            <a:r>
              <a:rPr lang="es-ES" sz="2000" dirty="0" smtClean="0"/>
              <a:t>	La expresión “diferencia significativa” se aplica al estadístico en relación al parámetro o entre los estadísticos. </a:t>
            </a:r>
          </a:p>
          <a:p>
            <a:pPr algn="just">
              <a:spcBef>
                <a:spcPts val="600"/>
              </a:spcBef>
              <a:spcAft>
                <a:spcPts val="600"/>
              </a:spcAft>
            </a:pPr>
            <a:r>
              <a:rPr lang="es-ES" sz="2000" dirty="0"/>
              <a:t>	</a:t>
            </a:r>
            <a:r>
              <a:rPr lang="es-ES" sz="2000" dirty="0" smtClean="0"/>
              <a:t>En nuestro ejemplo “significativa” era la diferencia entre el valor observado para la media en una muestra: 56 (el valor del estadístico) y el valor de la media postulado en H</a:t>
            </a:r>
            <a:r>
              <a:rPr lang="es-ES" sz="2000" baseline="-25000" dirty="0" smtClean="0"/>
              <a:t>0</a:t>
            </a:r>
            <a:r>
              <a:rPr lang="es-ES" sz="2000" dirty="0" smtClean="0"/>
              <a:t>: 60. Esa diferencia de 4 centésimos resultaba “estadísticamente significativa” porque conducía al rechazo de H</a:t>
            </a:r>
            <a:r>
              <a:rPr lang="es-ES" sz="2000" baseline="-25000" dirty="0" smtClean="0"/>
              <a:t>0</a:t>
            </a:r>
            <a:r>
              <a:rPr lang="es-ES" sz="2000" dirty="0" smtClean="0"/>
              <a:t> y, por tanto, a admitir que el programa tendría efecto en la dirección esperada; esto es, disminuyendo la media poblacional. </a:t>
            </a:r>
          </a:p>
          <a:p>
            <a:pPr algn="just">
              <a:spcBef>
                <a:spcPts val="600"/>
              </a:spcBef>
              <a:spcAft>
                <a:spcPts val="600"/>
              </a:spcAft>
            </a:pPr>
            <a:r>
              <a:rPr lang="es-ES" sz="2000" dirty="0"/>
              <a:t>	</a:t>
            </a:r>
            <a:r>
              <a:rPr lang="es-ES" sz="2000" dirty="0" smtClean="0"/>
              <a:t>Sin embargo, de eso no se infiere que dicho efecto sea “importante o de gran interés”. No quiere decir que se hayan encontrado evidencias de que la media poblacional fuera “mucho menor que la histórica” de 60. </a:t>
            </a:r>
          </a:p>
        </p:txBody>
      </p:sp>
    </p:spTree>
    <p:extLst>
      <p:ext uri="{BB962C8B-B14F-4D97-AF65-F5344CB8AC3E}">
        <p14:creationId xmlns:p14="http://schemas.microsoft.com/office/powerpoint/2010/main" val="339537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68630" y="692696"/>
            <a:ext cx="8023584" cy="5478423"/>
          </a:xfrm>
          <a:prstGeom prst="rect">
            <a:avLst/>
          </a:prstGeom>
          <a:noFill/>
        </p:spPr>
        <p:txBody>
          <a:bodyPr wrap="square" rtlCol="0">
            <a:spAutoFit/>
          </a:bodyPr>
          <a:lstStyle/>
          <a:p>
            <a:pPr algn="just">
              <a:spcBef>
                <a:spcPts val="600"/>
              </a:spcBef>
              <a:spcAft>
                <a:spcPts val="600"/>
              </a:spcAft>
            </a:pPr>
            <a:r>
              <a:rPr lang="es-ES" dirty="0" smtClean="0"/>
              <a:t>	</a:t>
            </a:r>
            <a:r>
              <a:rPr lang="es-ES" sz="2000" dirty="0" smtClean="0"/>
              <a:t>La significación estadística sólo dice que la media poblacional con el entrenamiento se volvería inferior a 60 pero no dice que se volvería “muy” inferior. </a:t>
            </a:r>
          </a:p>
          <a:p>
            <a:pPr algn="just">
              <a:spcBef>
                <a:spcPts val="600"/>
              </a:spcBef>
              <a:spcAft>
                <a:spcPts val="600"/>
              </a:spcAft>
            </a:pPr>
            <a:r>
              <a:rPr lang="es-ES" sz="2000" dirty="0"/>
              <a:t>	</a:t>
            </a:r>
            <a:r>
              <a:rPr lang="es-ES" sz="2000" dirty="0" smtClean="0"/>
              <a:t>Una pequeña diferencia podría ser detectada con una muestra grande. De hecho, cuando se trabaja con muestra grandes casi todas las diferencias se vuelven “estadísticamente significativas” y eso no implica que sean relevantes en términos prácticos o teóricos. </a:t>
            </a:r>
          </a:p>
          <a:p>
            <a:pPr algn="just">
              <a:spcBef>
                <a:spcPts val="600"/>
              </a:spcBef>
              <a:spcAft>
                <a:spcPts val="600"/>
              </a:spcAft>
            </a:pPr>
            <a:r>
              <a:rPr lang="es-ES" sz="2000" dirty="0"/>
              <a:t>	</a:t>
            </a:r>
            <a:r>
              <a:rPr lang="es-ES" sz="2000" dirty="0" smtClean="0"/>
              <a:t>Entonces, una vez que se halla que una diferencia es “estadísticamente significativa” y, por tanto se admite que “hay efecto”, para concluir que ese efecto es importante se requiere dar una medida del “</a:t>
            </a:r>
            <a:r>
              <a:rPr lang="es-ES" sz="2000" i="1" dirty="0" smtClean="0"/>
              <a:t>tamaño del efecto</a:t>
            </a:r>
            <a:r>
              <a:rPr lang="es-ES" sz="2000" dirty="0" smtClean="0"/>
              <a:t>”.</a:t>
            </a:r>
          </a:p>
          <a:p>
            <a:pPr algn="just">
              <a:spcBef>
                <a:spcPts val="600"/>
              </a:spcBef>
              <a:spcAft>
                <a:spcPts val="600"/>
              </a:spcAft>
            </a:pPr>
            <a:r>
              <a:rPr lang="es-ES" sz="2000" dirty="0"/>
              <a:t>	</a:t>
            </a:r>
            <a:r>
              <a:rPr lang="es-ES" sz="2000" dirty="0" smtClean="0"/>
              <a:t>Estas consideraciones sobre el verdadero significado de esta expresión tan usada en artículos científicos es muy importante para interpretar debidamente los resultados y conclusiones de los mismos.</a:t>
            </a:r>
          </a:p>
        </p:txBody>
      </p:sp>
      <p:sp>
        <p:nvSpPr>
          <p:cNvPr id="3" name="Título 1">
            <a:extLst>
              <a:ext uri="{FF2B5EF4-FFF2-40B4-BE49-F238E27FC236}">
                <a16:creationId xmlns:a16="http://schemas.microsoft.com/office/drawing/2014/main" id="{5D38356E-C424-4E23-849D-789CB849615B}"/>
              </a:ext>
            </a:extLst>
          </p:cNvPr>
          <p:cNvSpPr txBox="1">
            <a:spLocks/>
          </p:cNvSpPr>
          <p:nvPr/>
        </p:nvSpPr>
        <p:spPr>
          <a:xfrm>
            <a:off x="4788024" y="5920752"/>
            <a:ext cx="4206287"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Observaciones</a:t>
            </a:r>
            <a:endParaRPr lang="es-AR" sz="4400" dirty="0"/>
          </a:p>
        </p:txBody>
      </p:sp>
    </p:spTree>
    <p:extLst>
      <p:ext uri="{BB962C8B-B14F-4D97-AF65-F5344CB8AC3E}">
        <p14:creationId xmlns:p14="http://schemas.microsoft.com/office/powerpoint/2010/main" val="1638825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1187624" y="5373216"/>
            <a:ext cx="7715425"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Diferencia Estadísticamente </a:t>
            </a:r>
          </a:p>
          <a:p>
            <a:pPr marL="0" indent="0">
              <a:buFont typeface="Georgia" pitchFamily="18" charset="0"/>
              <a:buNone/>
            </a:pPr>
            <a:r>
              <a:rPr lang="es-AR" sz="4400" dirty="0" smtClean="0"/>
              <a:t>Significativa</a:t>
            </a:r>
            <a:endParaRPr lang="es-AR" sz="4400" dirty="0"/>
          </a:p>
        </p:txBody>
      </p:sp>
      <p:sp>
        <p:nvSpPr>
          <p:cNvPr id="3" name="2 CuadroTexto"/>
          <p:cNvSpPr txBox="1"/>
          <p:nvPr/>
        </p:nvSpPr>
        <p:spPr>
          <a:xfrm>
            <a:off x="539553" y="620688"/>
            <a:ext cx="2016223" cy="430887"/>
          </a:xfrm>
          <a:prstGeom prst="rect">
            <a:avLst/>
          </a:prstGeom>
          <a:noFill/>
        </p:spPr>
        <p:txBody>
          <a:bodyPr wrap="square" rtlCol="0">
            <a:spAutoFit/>
          </a:bodyPr>
          <a:lstStyle/>
          <a:p>
            <a:r>
              <a:rPr lang="es-ES" sz="2200" dirty="0" smtClean="0"/>
              <a:t>Resumiendo:</a:t>
            </a:r>
            <a:endParaRPr lang="es-ES" sz="2200" i="1" baseline="-25000" dirty="0"/>
          </a:p>
        </p:txBody>
      </p:sp>
      <p:sp>
        <p:nvSpPr>
          <p:cNvPr id="4" name="3 CuadroTexto"/>
          <p:cNvSpPr txBox="1"/>
          <p:nvPr/>
        </p:nvSpPr>
        <p:spPr>
          <a:xfrm>
            <a:off x="755576" y="1484784"/>
            <a:ext cx="7488831" cy="1107996"/>
          </a:xfrm>
          <a:prstGeom prst="rect">
            <a:avLst/>
          </a:prstGeom>
          <a:solidFill>
            <a:schemeClr val="accent6">
              <a:lumMod val="20000"/>
              <a:lumOff val="80000"/>
            </a:schemeClr>
          </a:solidFill>
        </p:spPr>
        <p:txBody>
          <a:bodyPr wrap="square" rtlCol="0">
            <a:spAutoFit/>
          </a:bodyPr>
          <a:lstStyle/>
          <a:p>
            <a:pPr lvl="0" algn="just"/>
            <a:r>
              <a:rPr lang="es-ES" sz="2200" i="1" dirty="0" smtClean="0">
                <a:solidFill>
                  <a:prstClr val="black"/>
                </a:solidFill>
              </a:rPr>
              <a:t>	Se </a:t>
            </a:r>
            <a:r>
              <a:rPr lang="es-ES" sz="2200" i="1" dirty="0">
                <a:solidFill>
                  <a:prstClr val="black"/>
                </a:solidFill>
              </a:rPr>
              <a:t>llama “diferencia estadísticamente significativa” a la proporcionada por el estadístico de prueba cuando conduce al rechazo de </a:t>
            </a:r>
            <a:r>
              <a:rPr lang="es-ES" sz="2200" i="1" dirty="0" smtClean="0">
                <a:solidFill>
                  <a:prstClr val="black"/>
                </a:solidFill>
              </a:rPr>
              <a:t>H</a:t>
            </a:r>
            <a:r>
              <a:rPr lang="es-ES" sz="2200" i="1" baseline="-25000" dirty="0" smtClean="0">
                <a:solidFill>
                  <a:prstClr val="black"/>
                </a:solidFill>
              </a:rPr>
              <a:t>0</a:t>
            </a:r>
            <a:r>
              <a:rPr lang="es-ES" sz="2200" i="1" dirty="0" smtClean="0">
                <a:solidFill>
                  <a:prstClr val="black"/>
                </a:solidFill>
              </a:rPr>
              <a:t>.</a:t>
            </a:r>
            <a:endParaRPr lang="es-ES" sz="2200" i="1" baseline="-25000" dirty="0">
              <a:solidFill>
                <a:prstClr val="black"/>
              </a:solidFill>
            </a:endParaRPr>
          </a:p>
        </p:txBody>
      </p:sp>
      <p:sp>
        <p:nvSpPr>
          <p:cNvPr id="5" name="4 CuadroTexto"/>
          <p:cNvSpPr txBox="1"/>
          <p:nvPr/>
        </p:nvSpPr>
        <p:spPr>
          <a:xfrm>
            <a:off x="755575" y="2971717"/>
            <a:ext cx="7488831" cy="1446550"/>
          </a:xfrm>
          <a:prstGeom prst="rect">
            <a:avLst/>
          </a:prstGeom>
          <a:noFill/>
        </p:spPr>
        <p:txBody>
          <a:bodyPr wrap="square" rtlCol="0">
            <a:spAutoFit/>
          </a:bodyPr>
          <a:lstStyle/>
          <a:p>
            <a:pPr lvl="0" algn="just"/>
            <a:r>
              <a:rPr lang="es-ES" sz="2200" i="1" dirty="0" smtClean="0">
                <a:solidFill>
                  <a:prstClr val="black"/>
                </a:solidFill>
              </a:rPr>
              <a:t>	Para que una diferencia estadísticamente significativa pueda interpretarse como relevante en términos del problema planteado, debe acompañarse por una medida del “tamaño del efecto”.</a:t>
            </a:r>
            <a:endParaRPr lang="es-ES" sz="2200" i="1" baseline="-25000" dirty="0">
              <a:solidFill>
                <a:prstClr val="black"/>
              </a:solidFill>
            </a:endParaRPr>
          </a:p>
        </p:txBody>
      </p:sp>
    </p:spTree>
    <p:extLst>
      <p:ext uri="{BB962C8B-B14F-4D97-AF65-F5344CB8AC3E}">
        <p14:creationId xmlns:p14="http://schemas.microsoft.com/office/powerpoint/2010/main" val="17080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3607638" y="5806143"/>
            <a:ext cx="5267153"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Tamaño del Efecto</a:t>
            </a:r>
            <a:endParaRPr lang="es-AR" sz="4400" dirty="0"/>
          </a:p>
        </p:txBody>
      </p:sp>
      <p:sp>
        <p:nvSpPr>
          <p:cNvPr id="3" name="2 CuadroTexto"/>
          <p:cNvSpPr txBox="1"/>
          <p:nvPr/>
        </p:nvSpPr>
        <p:spPr>
          <a:xfrm>
            <a:off x="539552" y="404664"/>
            <a:ext cx="8193220" cy="5401479"/>
          </a:xfrm>
          <a:prstGeom prst="rect">
            <a:avLst/>
          </a:prstGeom>
          <a:noFill/>
        </p:spPr>
        <p:txBody>
          <a:bodyPr wrap="square" rtlCol="0">
            <a:spAutoFit/>
          </a:bodyPr>
          <a:lstStyle/>
          <a:p>
            <a:pPr algn="just">
              <a:spcBef>
                <a:spcPts val="600"/>
              </a:spcBef>
              <a:spcAft>
                <a:spcPts val="600"/>
              </a:spcAft>
            </a:pPr>
            <a:r>
              <a:rPr lang="es-ES" dirty="0" smtClean="0">
                <a:latin typeface="Arial"/>
                <a:ea typeface="Times New Roman"/>
              </a:rPr>
              <a:t>	Las </a:t>
            </a:r>
            <a:r>
              <a:rPr lang="es-ES" dirty="0">
                <a:latin typeface="Arial"/>
                <a:ea typeface="Times New Roman"/>
              </a:rPr>
              <a:t>normas de la American </a:t>
            </a:r>
            <a:r>
              <a:rPr lang="es-ES" dirty="0" err="1">
                <a:latin typeface="Arial"/>
                <a:ea typeface="Times New Roman"/>
              </a:rPr>
              <a:t>Psychological</a:t>
            </a:r>
            <a:r>
              <a:rPr lang="es-ES" dirty="0">
                <a:latin typeface="Arial"/>
                <a:ea typeface="Times New Roman"/>
              </a:rPr>
              <a:t> </a:t>
            </a:r>
            <a:r>
              <a:rPr lang="es-ES" dirty="0" err="1">
                <a:latin typeface="Arial"/>
                <a:ea typeface="Times New Roman"/>
              </a:rPr>
              <a:t>Association</a:t>
            </a:r>
            <a:r>
              <a:rPr lang="es-ES" dirty="0">
                <a:latin typeface="Arial"/>
                <a:ea typeface="Times New Roman"/>
              </a:rPr>
              <a:t> (1994) recomiendan acompañar los test de significación estadística con medidas del tamaño del efecto. </a:t>
            </a:r>
            <a:endParaRPr lang="es-ES" dirty="0">
              <a:latin typeface="Times New Roman"/>
              <a:ea typeface="Times New Roman"/>
            </a:endParaRPr>
          </a:p>
          <a:p>
            <a:pPr algn="just">
              <a:spcBef>
                <a:spcPts val="600"/>
              </a:spcBef>
              <a:spcAft>
                <a:spcPts val="600"/>
              </a:spcAft>
            </a:pPr>
            <a:r>
              <a:rPr lang="es-ES" dirty="0">
                <a:latin typeface="Arial"/>
                <a:ea typeface="Times New Roman"/>
              </a:rPr>
              <a:t>	Para ello diversos autores, entre los que se encuentran Cohen (1988) y </a:t>
            </a:r>
            <a:r>
              <a:rPr lang="es-ES" dirty="0" err="1">
                <a:latin typeface="Arial"/>
                <a:ea typeface="Times New Roman"/>
              </a:rPr>
              <a:t>Hedges</a:t>
            </a:r>
            <a:r>
              <a:rPr lang="es-ES" dirty="0">
                <a:latin typeface="Arial"/>
                <a:ea typeface="Times New Roman"/>
              </a:rPr>
              <a:t> y </a:t>
            </a:r>
            <a:r>
              <a:rPr lang="es-ES" dirty="0" err="1">
                <a:latin typeface="Arial"/>
                <a:ea typeface="Times New Roman"/>
              </a:rPr>
              <a:t>Olkin</a:t>
            </a:r>
            <a:r>
              <a:rPr lang="es-ES" dirty="0">
                <a:latin typeface="Arial"/>
                <a:ea typeface="Times New Roman"/>
              </a:rPr>
              <a:t> (1985), desarrollaron medidas para cada tipo de hipótesis. </a:t>
            </a:r>
            <a:endParaRPr lang="es-ES" dirty="0" smtClean="0">
              <a:latin typeface="Arial"/>
              <a:ea typeface="Times New Roman"/>
            </a:endParaRPr>
          </a:p>
          <a:p>
            <a:pPr algn="just">
              <a:spcBef>
                <a:spcPts val="600"/>
              </a:spcBef>
              <a:spcAft>
                <a:spcPts val="600"/>
              </a:spcAft>
            </a:pPr>
            <a:r>
              <a:rPr lang="es-ES" dirty="0">
                <a:latin typeface="Arial"/>
                <a:ea typeface="Times New Roman"/>
              </a:rPr>
              <a:t>	Una presentación amplia y didáctica de este tema se halla en el apunte de Pedro Morales Vallejo con acceso a través del vínculo:</a:t>
            </a:r>
            <a:endParaRPr lang="es-ES" dirty="0">
              <a:latin typeface="Times New Roman"/>
              <a:ea typeface="Times New Roman"/>
            </a:endParaRPr>
          </a:p>
          <a:p>
            <a:pPr>
              <a:spcBef>
                <a:spcPts val="600"/>
              </a:spcBef>
              <a:spcAft>
                <a:spcPts val="600"/>
              </a:spcAft>
            </a:pPr>
            <a:r>
              <a:rPr lang="es-ES" u="sng" dirty="0">
                <a:solidFill>
                  <a:srgbClr val="0000FF"/>
                </a:solidFill>
                <a:latin typeface="Arial"/>
                <a:ea typeface="Times New Roman"/>
                <a:hlinkClick r:id="rId2"/>
              </a:rPr>
              <a:t>http://www.upcomillas.es/personal/peter/investigacion/Tama%F1oDelEfecto.pdf</a:t>
            </a:r>
            <a:endParaRPr lang="es-ES" dirty="0">
              <a:latin typeface="Times New Roman"/>
              <a:ea typeface="Times New Roman"/>
            </a:endParaRPr>
          </a:p>
          <a:p>
            <a:pPr>
              <a:spcAft>
                <a:spcPts val="0"/>
              </a:spcAft>
            </a:pPr>
            <a:r>
              <a:rPr lang="es-ES" dirty="0">
                <a:latin typeface="Arial"/>
                <a:ea typeface="Times New Roman"/>
              </a:rPr>
              <a:t> </a:t>
            </a:r>
            <a:r>
              <a:rPr lang="es-ES" dirty="0" smtClean="0">
                <a:latin typeface="Arial"/>
                <a:ea typeface="Times New Roman"/>
              </a:rPr>
              <a:t>	En nuestro curso sólo consideraremos los tamaños de efecto para las pruebas de hipótesis sobre medias y diferencia de medias.</a:t>
            </a:r>
          </a:p>
          <a:p>
            <a:pPr>
              <a:spcAft>
                <a:spcPts val="0"/>
              </a:spcAft>
            </a:pPr>
            <a:endParaRPr lang="es-ES" dirty="0">
              <a:effectLst/>
              <a:latin typeface="Arial"/>
              <a:ea typeface="Times New Roman"/>
            </a:endParaRPr>
          </a:p>
          <a:p>
            <a:pPr>
              <a:spcAft>
                <a:spcPts val="0"/>
              </a:spcAft>
            </a:pPr>
            <a:r>
              <a:rPr lang="es-ES" sz="1600" b="1" dirty="0">
                <a:latin typeface="Arial"/>
                <a:ea typeface="Times New Roman"/>
              </a:rPr>
              <a:t>Referencias</a:t>
            </a:r>
            <a:endParaRPr lang="es-ES" sz="1600" dirty="0">
              <a:latin typeface="Times New Roman"/>
              <a:ea typeface="Times New Roman"/>
            </a:endParaRPr>
          </a:p>
          <a:p>
            <a:pPr>
              <a:spcAft>
                <a:spcPts val="0"/>
              </a:spcAft>
            </a:pPr>
            <a:r>
              <a:rPr lang="en-US" sz="1600" dirty="0" smtClean="0">
                <a:latin typeface="Arial"/>
                <a:ea typeface="Times New Roman"/>
              </a:rPr>
              <a:t>	American </a:t>
            </a:r>
            <a:r>
              <a:rPr lang="en-US" sz="1600" dirty="0">
                <a:latin typeface="Arial"/>
                <a:ea typeface="Times New Roman"/>
              </a:rPr>
              <a:t>Psychological Association (A.P.A.)(1994) </a:t>
            </a:r>
            <a:r>
              <a:rPr lang="en-US" sz="1600" i="1" dirty="0">
                <a:latin typeface="Arial"/>
                <a:ea typeface="Times New Roman"/>
              </a:rPr>
              <a:t>Publications manual of the American Psychological Association </a:t>
            </a:r>
            <a:r>
              <a:rPr lang="en-US" sz="1600" dirty="0">
                <a:latin typeface="Arial"/>
                <a:ea typeface="Times New Roman"/>
              </a:rPr>
              <a:t>(4th ed.). Washington, DC: Author.</a:t>
            </a:r>
            <a:endParaRPr lang="es-ES" sz="1600" dirty="0">
              <a:latin typeface="Times New Roman"/>
              <a:ea typeface="Times New Roman"/>
            </a:endParaRPr>
          </a:p>
          <a:p>
            <a:pPr>
              <a:spcAft>
                <a:spcPts val="0"/>
              </a:spcAft>
            </a:pPr>
            <a:r>
              <a:rPr lang="en-US" sz="1600" dirty="0" smtClean="0">
                <a:solidFill>
                  <a:srgbClr val="000000"/>
                </a:solidFill>
                <a:latin typeface="Arial"/>
                <a:ea typeface="Times New Roman"/>
              </a:rPr>
              <a:t>	Cohen</a:t>
            </a:r>
            <a:r>
              <a:rPr lang="en-US" sz="1600" dirty="0">
                <a:solidFill>
                  <a:srgbClr val="000000"/>
                </a:solidFill>
                <a:latin typeface="Arial"/>
                <a:ea typeface="Times New Roman"/>
              </a:rPr>
              <a:t>, J. (1988). </a:t>
            </a:r>
            <a:r>
              <a:rPr lang="en-US" sz="1600" i="1" dirty="0">
                <a:solidFill>
                  <a:srgbClr val="000000"/>
                </a:solidFill>
                <a:latin typeface="Arial"/>
                <a:ea typeface="Times New Roman"/>
              </a:rPr>
              <a:t>Statistical Power Analysis for the Behavioral Sciences</a:t>
            </a:r>
            <a:r>
              <a:rPr lang="en-US" sz="1600" dirty="0">
                <a:solidFill>
                  <a:srgbClr val="000000"/>
                </a:solidFill>
                <a:latin typeface="Arial"/>
                <a:ea typeface="Times New Roman"/>
              </a:rPr>
              <a:t>. Lawrence Erlbaum Associates.</a:t>
            </a:r>
            <a:endParaRPr lang="es-ES" sz="1600" dirty="0">
              <a:latin typeface="Times New Roman"/>
              <a:ea typeface="Times New Roman"/>
            </a:endParaRPr>
          </a:p>
          <a:p>
            <a:pPr>
              <a:spcAft>
                <a:spcPts val="0"/>
              </a:spcAft>
            </a:pPr>
            <a:r>
              <a:rPr lang="en-US" sz="1600" dirty="0" smtClean="0">
                <a:latin typeface="Arial"/>
                <a:ea typeface="Times New Roman"/>
              </a:rPr>
              <a:t>	Hedges</a:t>
            </a:r>
            <a:r>
              <a:rPr lang="en-US" sz="1600" dirty="0">
                <a:latin typeface="Arial"/>
                <a:ea typeface="Times New Roman"/>
              </a:rPr>
              <a:t>, l. y </a:t>
            </a:r>
            <a:r>
              <a:rPr lang="en-US" sz="1600" dirty="0" err="1">
                <a:latin typeface="Arial"/>
                <a:ea typeface="Times New Roman"/>
              </a:rPr>
              <a:t>Olkin</a:t>
            </a:r>
            <a:r>
              <a:rPr lang="en-US" sz="1600" dirty="0">
                <a:latin typeface="Arial"/>
                <a:ea typeface="Times New Roman"/>
              </a:rPr>
              <a:t>, J., (1985). </a:t>
            </a:r>
            <a:r>
              <a:rPr lang="en-US" sz="1600" i="1" dirty="0">
                <a:latin typeface="Arial"/>
                <a:ea typeface="Times New Roman"/>
              </a:rPr>
              <a:t>Statistical methods for meta-analysis. </a:t>
            </a:r>
            <a:r>
              <a:rPr lang="es-ES" sz="1600" dirty="0">
                <a:latin typeface="Arial"/>
                <a:ea typeface="Times New Roman"/>
              </a:rPr>
              <a:t>Orlando, FL: </a:t>
            </a:r>
            <a:r>
              <a:rPr lang="es-ES" sz="1600" dirty="0" err="1">
                <a:latin typeface="Arial"/>
                <a:ea typeface="Times New Roman"/>
              </a:rPr>
              <a:t>Academic</a:t>
            </a:r>
            <a:r>
              <a:rPr lang="es-ES" sz="1600" dirty="0">
                <a:latin typeface="Arial"/>
                <a:ea typeface="Times New Roman"/>
              </a:rPr>
              <a:t> </a:t>
            </a:r>
            <a:r>
              <a:rPr lang="es-ES" sz="1600" dirty="0" err="1">
                <a:latin typeface="Arial"/>
                <a:ea typeface="Times New Roman"/>
              </a:rPr>
              <a:t>press</a:t>
            </a:r>
            <a:r>
              <a:rPr lang="es-ES" sz="1600" dirty="0" smtClean="0">
                <a:latin typeface="Arial"/>
                <a:ea typeface="Times New Roman"/>
              </a:rPr>
              <a:t>.</a:t>
            </a:r>
            <a:endParaRPr lang="es-ES" sz="1600" dirty="0">
              <a:latin typeface="Times New Roman"/>
              <a:ea typeface="Times New Roman"/>
            </a:endParaRPr>
          </a:p>
        </p:txBody>
      </p:sp>
    </p:spTree>
    <p:extLst>
      <p:ext uri="{BB962C8B-B14F-4D97-AF65-F5344CB8AC3E}">
        <p14:creationId xmlns:p14="http://schemas.microsoft.com/office/powerpoint/2010/main" val="10024210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3607638" y="5806143"/>
            <a:ext cx="5267153"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Tamaño del Efecto</a:t>
            </a:r>
            <a:endParaRPr lang="es-AR" sz="4400" dirty="0"/>
          </a:p>
        </p:txBody>
      </p:sp>
      <p:sp>
        <p:nvSpPr>
          <p:cNvPr id="3" name="2 CuadroTexto"/>
          <p:cNvSpPr txBox="1"/>
          <p:nvPr/>
        </p:nvSpPr>
        <p:spPr>
          <a:xfrm>
            <a:off x="539552" y="404664"/>
            <a:ext cx="8193220" cy="369332"/>
          </a:xfrm>
          <a:prstGeom prst="rect">
            <a:avLst/>
          </a:prstGeom>
          <a:noFill/>
        </p:spPr>
        <p:txBody>
          <a:bodyPr wrap="square" rtlCol="0">
            <a:spAutoFit/>
          </a:bodyPr>
          <a:lstStyle/>
          <a:p>
            <a:pPr algn="just">
              <a:spcBef>
                <a:spcPts val="600"/>
              </a:spcBef>
              <a:spcAft>
                <a:spcPts val="600"/>
              </a:spcAft>
            </a:pPr>
            <a:r>
              <a:rPr lang="es-ES" dirty="0" smtClean="0">
                <a:latin typeface="Arial"/>
                <a:ea typeface="Times New Roman"/>
              </a:rPr>
              <a:t>	</a:t>
            </a:r>
            <a:endParaRPr lang="es-ES" sz="1600" dirty="0">
              <a:latin typeface="Times New Roman"/>
              <a:ea typeface="Times New Roman"/>
            </a:endParaRPr>
          </a:p>
        </p:txBody>
      </p:sp>
      <mc:AlternateContent xmlns:mc="http://schemas.openxmlformats.org/markup-compatibility/2006" xmlns:a14="http://schemas.microsoft.com/office/drawing/2010/main">
        <mc:Choice Requires="a14">
          <p:graphicFrame>
            <p:nvGraphicFramePr>
              <p:cNvPr id="4" name="3 Tabla"/>
              <p:cNvGraphicFramePr>
                <a:graphicFrameLocks noGrp="1"/>
              </p:cNvGraphicFramePr>
              <p:nvPr>
                <p:extLst>
                  <p:ext uri="{D42A27DB-BD31-4B8C-83A1-F6EECF244321}">
                    <p14:modId xmlns:p14="http://schemas.microsoft.com/office/powerpoint/2010/main" val="2521385103"/>
                  </p:ext>
                </p:extLst>
              </p:nvPr>
            </p:nvGraphicFramePr>
            <p:xfrm>
              <a:off x="1187624" y="1340768"/>
              <a:ext cx="7545148" cy="4243998"/>
            </p:xfrm>
            <a:graphic>
              <a:graphicData uri="http://schemas.openxmlformats.org/drawingml/2006/table">
                <a:tbl>
                  <a:tblPr firstRow="1" firstCol="1" lastRow="1" lastCol="1" bandRow="1" bandCol="1"/>
                  <a:tblGrid>
                    <a:gridCol w="3772574">
                      <a:extLst>
                        <a:ext uri="{9D8B030D-6E8A-4147-A177-3AD203B41FA5}">
                          <a16:colId xmlns:a16="http://schemas.microsoft.com/office/drawing/2014/main" val="20000"/>
                        </a:ext>
                      </a:extLst>
                    </a:gridCol>
                    <a:gridCol w="3772574">
                      <a:extLst>
                        <a:ext uri="{9D8B030D-6E8A-4147-A177-3AD203B41FA5}">
                          <a16:colId xmlns:a16="http://schemas.microsoft.com/office/drawing/2014/main" val="20001"/>
                        </a:ext>
                      </a:extLst>
                    </a:gridCol>
                  </a:tblGrid>
                  <a:tr h="496395">
                    <a:tc gridSpan="2">
                      <a:txBody>
                        <a:bodyPr/>
                        <a:lstStyle/>
                        <a:p>
                          <a:pPr algn="ctr">
                            <a:spcBef>
                              <a:spcPts val="600"/>
                            </a:spcBef>
                            <a:spcAft>
                              <a:spcPts val="600"/>
                            </a:spcAft>
                          </a:pPr>
                          <a:r>
                            <a:rPr lang="es-ES" sz="2000" dirty="0">
                              <a:effectLst/>
                              <a:latin typeface="Arial"/>
                              <a:ea typeface="Times New Roman"/>
                            </a:rPr>
                            <a:t>H</a:t>
                          </a:r>
                          <a:r>
                            <a:rPr lang="es-ES" sz="2000" baseline="-25000" dirty="0">
                              <a:effectLst/>
                              <a:latin typeface="Arial"/>
                              <a:ea typeface="Times New Roman"/>
                            </a:rPr>
                            <a:t>0</a:t>
                          </a:r>
                          <a:r>
                            <a:rPr lang="es-ES" sz="2000" dirty="0">
                              <a:effectLst/>
                              <a:latin typeface="Arial"/>
                              <a:ea typeface="Times New Roman"/>
                            </a:rPr>
                            <a:t>:</a:t>
                          </a:r>
                          <a:r>
                            <a:rPr lang="es-ES" sz="2000" dirty="0">
                              <a:effectLst/>
                              <a:latin typeface="Times New Roman"/>
                              <a:ea typeface="Times New Roman"/>
                            </a:rPr>
                            <a:t> </a:t>
                          </a:r>
                          <a:r>
                            <a:rPr lang="es-ES" sz="2000" i="1" dirty="0">
                              <a:effectLst/>
                              <a:latin typeface="Symbol"/>
                              <a:ea typeface="Times New Roman"/>
                            </a:rPr>
                            <a:t>m</a:t>
                          </a:r>
                          <a:r>
                            <a:rPr lang="es-ES" sz="2000" i="1" dirty="0">
                              <a:effectLst/>
                              <a:latin typeface="Times New Roman"/>
                              <a:ea typeface="Times New Roman"/>
                            </a:rPr>
                            <a:t> = </a:t>
                          </a:r>
                          <a:r>
                            <a:rPr lang="es-ES" sz="2000" i="1" dirty="0">
                              <a:effectLst/>
                              <a:latin typeface="Symbol"/>
                              <a:ea typeface="Times New Roman"/>
                            </a:rPr>
                            <a:t>m</a:t>
                          </a:r>
                          <a:r>
                            <a:rPr lang="es-ES" sz="2000" i="1" baseline="-25000" dirty="0">
                              <a:effectLst/>
                              <a:latin typeface="Times New Roman"/>
                              <a:ea typeface="Times New Roman"/>
                            </a:rPr>
                            <a:t>0</a:t>
                          </a:r>
                          <a:endParaRPr lang="es-E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0000"/>
                      </a:ext>
                    </a:extLst>
                  </a:tr>
                  <a:tr h="496395">
                    <a:tc>
                      <a:txBody>
                        <a:bodyPr/>
                        <a:lstStyle/>
                        <a:p>
                          <a:pPr marL="228600" algn="ctr">
                            <a:spcAft>
                              <a:spcPts val="0"/>
                            </a:spcAft>
                          </a:pPr>
                          <a:r>
                            <a:rPr lang="es-ES" sz="2000" dirty="0">
                              <a:effectLst/>
                              <a:latin typeface="+mn-lt"/>
                              <a:ea typeface="Times New Roman"/>
                            </a:rPr>
                            <a:t>Con desvío conocido </a:t>
                          </a:r>
                          <a:r>
                            <a:rPr lang="es-ES" sz="2000" i="1" dirty="0">
                              <a:effectLst/>
                              <a:latin typeface="Symbol" panose="05050102010706020507" pitchFamily="18" charset="2"/>
                              <a:ea typeface="Times New Roman"/>
                              <a:cs typeface="Arial"/>
                            </a:rPr>
                            <a:t>s</a:t>
                          </a:r>
                          <a:endParaRPr lang="es-ES" sz="2000" dirty="0">
                            <a:effectLst/>
                            <a:latin typeface="Symbol" panose="05050102010706020507" pitchFamily="18" charset="2"/>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2000" dirty="0">
                              <a:effectLst/>
                              <a:latin typeface="+mn-lt"/>
                              <a:ea typeface="Times New Roman"/>
                            </a:rPr>
                            <a:t>Con desvío estimado </a:t>
                          </a:r>
                          <a:r>
                            <a:rPr lang="es-ES" sz="2000" i="1" dirty="0" smtClean="0">
                              <a:effectLst/>
                              <a:latin typeface="+mn-lt"/>
                              <a:ea typeface="Times New Roman"/>
                            </a:rPr>
                            <a:t>s</a:t>
                          </a:r>
                          <a:endParaRPr lang="es-E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5401">
                    <a:tc>
                      <a:txBody>
                        <a:bodyPr/>
                        <a:lstStyle/>
                        <a:p>
                          <a:pPr algn="ctr">
                            <a:spcAft>
                              <a:spcPts val="0"/>
                            </a:spcAft>
                          </a:pPr>
                          <a14:m>
                            <m:oMathPara xmlns:m="http://schemas.openxmlformats.org/officeDocument/2006/math">
                              <m:oMathParaPr>
                                <m:jc m:val="centerGroup"/>
                              </m:oMathParaPr>
                              <m:oMath xmlns:m="http://schemas.openxmlformats.org/officeDocument/2006/math">
                                <m:r>
                                  <a:rPr lang="es-ES" sz="2000" b="0" i="1" smtClean="0">
                                    <a:effectLst/>
                                    <a:latin typeface="Cambria Math"/>
                                    <a:ea typeface="Times New Roman"/>
                                  </a:rPr>
                                  <m:t>𝑑</m:t>
                                </m:r>
                                <m:r>
                                  <a:rPr lang="es-ES" sz="2000" b="0" i="1" smtClean="0">
                                    <a:effectLst/>
                                    <a:latin typeface="Cambria Math"/>
                                    <a:ea typeface="Times New Roman"/>
                                  </a:rPr>
                                  <m:t>=</m:t>
                                </m:r>
                                <m:f>
                                  <m:fPr>
                                    <m:ctrlPr>
                                      <a:rPr lang="es-ES" sz="2000" b="0" i="1" smtClean="0">
                                        <a:effectLst/>
                                        <a:latin typeface="Cambria Math" panose="02040503050406030204" pitchFamily="18" charset="0"/>
                                      </a:rPr>
                                    </m:ctrlPr>
                                  </m:fPr>
                                  <m:num>
                                    <m:d>
                                      <m:dPr>
                                        <m:begChr m:val="|"/>
                                        <m:endChr m:val="|"/>
                                        <m:ctrlPr>
                                          <a:rPr lang="es-ES" sz="2000" b="0" i="1" smtClean="0">
                                            <a:effectLst/>
                                            <a:latin typeface="Cambria Math" panose="02040503050406030204" pitchFamily="18" charset="0"/>
                                          </a:rPr>
                                        </m:ctrlPr>
                                      </m:dPr>
                                      <m:e>
                                        <m:acc>
                                          <m:accPr>
                                            <m:chr m:val="̅"/>
                                            <m:ctrlPr>
                                              <a:rPr lang="es-ES" sz="2000" b="0" i="1" smtClean="0">
                                                <a:effectLst/>
                                                <a:latin typeface="Cambria Math" panose="02040503050406030204" pitchFamily="18" charset="0"/>
                                              </a:rPr>
                                            </m:ctrlPr>
                                          </m:accPr>
                                          <m:e>
                                            <m:r>
                                              <a:rPr lang="es-ES" sz="2000" b="0" i="1" smtClean="0">
                                                <a:effectLst/>
                                                <a:latin typeface="Cambria Math"/>
                                              </a:rPr>
                                              <m:t>𝑥</m:t>
                                            </m:r>
                                          </m:e>
                                        </m:acc>
                                        <m:r>
                                          <a:rPr lang="es-ES" sz="2000" b="0" i="1" smtClean="0">
                                            <a:effectLst/>
                                            <a:latin typeface="Cambria Math"/>
                                          </a:rPr>
                                          <m:t>−</m:t>
                                        </m:r>
                                        <m:sSub>
                                          <m:sSubPr>
                                            <m:ctrlPr>
                                              <a:rPr lang="es-ES" sz="2000" b="0" i="1" smtClean="0">
                                                <a:effectLst/>
                                                <a:latin typeface="Cambria Math" panose="02040503050406030204" pitchFamily="18" charset="0"/>
                                              </a:rPr>
                                            </m:ctrlPr>
                                          </m:sSubPr>
                                          <m:e>
                                            <m:r>
                                              <a:rPr lang="es-ES" sz="2000" b="0" i="1" smtClean="0">
                                                <a:effectLst/>
                                                <a:latin typeface="Cambria Math"/>
                                                <a:ea typeface="Cambria Math"/>
                                              </a:rPr>
                                              <m:t>𝜇</m:t>
                                            </m:r>
                                          </m:e>
                                          <m:sub>
                                            <m:r>
                                              <a:rPr lang="es-ES" sz="2000" b="0" i="1" smtClean="0">
                                                <a:effectLst/>
                                                <a:latin typeface="Cambria Math"/>
                                              </a:rPr>
                                              <m:t>0</m:t>
                                            </m:r>
                                          </m:sub>
                                        </m:sSub>
                                      </m:e>
                                    </m:d>
                                  </m:num>
                                  <m:den>
                                    <m:r>
                                      <a:rPr lang="es-ES" sz="2000" b="0" i="1" smtClean="0">
                                        <a:effectLst/>
                                        <a:latin typeface="Cambria Math"/>
                                        <a:ea typeface="Cambria Math"/>
                                      </a:rPr>
                                      <m:t>𝜎</m:t>
                                    </m:r>
                                  </m:den>
                                </m:f>
                              </m:oMath>
                            </m:oMathPara>
                          </a14:m>
                          <a:endParaRPr lang="es-E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s-ES" sz="2000" b="0" i="1" u="none" strike="noStrike" kern="1200" cap="none" spc="0" normalizeH="0" baseline="0" noProof="0" smtClean="0">
                                    <a:ln>
                                      <a:noFill/>
                                    </a:ln>
                                    <a:solidFill>
                                      <a:prstClr val="black"/>
                                    </a:solidFill>
                                    <a:effectLst/>
                                    <a:uLnTx/>
                                    <a:uFillTx/>
                                    <a:latin typeface="Cambria Math"/>
                                    <a:ea typeface="Times New Roman"/>
                                    <a:cs typeface="+mn-cs"/>
                                  </a:rPr>
                                  <m:t>𝑑</m:t>
                                </m:r>
                                <m:r>
                                  <a:rPr kumimoji="0" lang="es-ES" sz="2000" b="0" i="1" u="none" strike="noStrike" kern="1200" cap="none" spc="0" normalizeH="0" baseline="0" noProof="0" smtClean="0">
                                    <a:ln>
                                      <a:noFill/>
                                    </a:ln>
                                    <a:solidFill>
                                      <a:prstClr val="black"/>
                                    </a:solidFill>
                                    <a:effectLst/>
                                    <a:uLnTx/>
                                    <a:uFillTx/>
                                    <a:latin typeface="Cambria Math"/>
                                    <a:ea typeface="Times New Roman"/>
                                    <a:cs typeface="+mn-cs"/>
                                  </a:rPr>
                                  <m:t>=</m:t>
                                </m:r>
                                <m:f>
                                  <m:fPr>
                                    <m:ctrlP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d>
                                      <m:dPr>
                                        <m:begChr m:val="|"/>
                                        <m:endChr m:val="|"/>
                                        <m:ctrlP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ES" sz="2000" b="0" i="1" u="none" strike="noStrike" kern="1200" cap="none" spc="0" normalizeH="0" baseline="0" noProof="0" smtClean="0">
                                                <a:ln>
                                                  <a:noFill/>
                                                </a:ln>
                                                <a:solidFill>
                                                  <a:prstClr val="black"/>
                                                </a:solidFill>
                                                <a:effectLst/>
                                                <a:uLnTx/>
                                                <a:uFillTx/>
                                                <a:latin typeface="Cambria Math"/>
                                                <a:ea typeface="+mn-ea"/>
                                                <a:cs typeface="+mn-cs"/>
                                              </a:rPr>
                                              <m:t>𝑥</m:t>
                                            </m:r>
                                          </m:e>
                                        </m:acc>
                                        <m:r>
                                          <a:rPr kumimoji="0" lang="es-ES" sz="2000" b="0" i="1" u="none" strike="noStrike" kern="1200" cap="none" spc="0" normalizeH="0" baseline="0" noProof="0" smtClean="0">
                                            <a:ln>
                                              <a:noFill/>
                                            </a:ln>
                                            <a:solidFill>
                                              <a:prstClr val="black"/>
                                            </a:solidFill>
                                            <a:effectLst/>
                                            <a:uLnTx/>
                                            <a:uFillTx/>
                                            <a:latin typeface="Cambria Math"/>
                                            <a:ea typeface="+mn-ea"/>
                                            <a:cs typeface="+mn-cs"/>
                                          </a:rPr>
                                          <m:t>−</m:t>
                                        </m:r>
                                        <m:sSub>
                                          <m:sSubPr>
                                            <m:ctrlPr>
                                              <a:rPr kumimoji="0" lang="es-E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2000" b="0" i="1" u="none" strike="noStrike" kern="1200" cap="none" spc="0" normalizeH="0" baseline="0" noProof="0" smtClean="0">
                                                <a:ln>
                                                  <a:noFill/>
                                                </a:ln>
                                                <a:solidFill>
                                                  <a:prstClr val="black"/>
                                                </a:solidFill>
                                                <a:effectLst/>
                                                <a:uLnTx/>
                                                <a:uFillTx/>
                                                <a:latin typeface="Cambria Math"/>
                                                <a:ea typeface="Cambria Math"/>
                                                <a:cs typeface="+mn-cs"/>
                                              </a:rPr>
                                              <m:t>𝜇</m:t>
                                            </m:r>
                                          </m:e>
                                          <m:sub>
                                            <m:r>
                                              <a:rPr kumimoji="0" lang="es-ES" sz="2000" b="0" i="1" u="none" strike="noStrike" kern="1200" cap="none" spc="0" normalizeH="0" baseline="0" noProof="0" smtClean="0">
                                                <a:ln>
                                                  <a:noFill/>
                                                </a:ln>
                                                <a:solidFill>
                                                  <a:prstClr val="black"/>
                                                </a:solidFill>
                                                <a:effectLst/>
                                                <a:uLnTx/>
                                                <a:uFillTx/>
                                                <a:latin typeface="Cambria Math"/>
                                                <a:ea typeface="+mn-ea"/>
                                                <a:cs typeface="+mn-cs"/>
                                              </a:rPr>
                                              <m:t>0</m:t>
                                            </m:r>
                                          </m:sub>
                                        </m:sSub>
                                      </m:e>
                                    </m:d>
                                  </m:num>
                                  <m:den>
                                    <m:r>
                                      <a:rPr kumimoji="0" lang="es-ES" sz="2000" b="0" i="1" u="none" strike="noStrike" kern="1200" cap="none" spc="0" normalizeH="0" baseline="0" noProof="0" smtClean="0">
                                        <a:ln>
                                          <a:noFill/>
                                        </a:ln>
                                        <a:solidFill>
                                          <a:prstClr val="black"/>
                                        </a:solidFill>
                                        <a:effectLst/>
                                        <a:uLnTx/>
                                        <a:uFillTx/>
                                        <a:latin typeface="Cambria Math"/>
                                        <a:ea typeface="Cambria Math"/>
                                        <a:cs typeface="+mn-cs"/>
                                      </a:rPr>
                                      <m:t>𝑠</m:t>
                                    </m:r>
                                  </m:den>
                                </m:f>
                              </m:oMath>
                            </m:oMathPara>
                          </a14:m>
                          <a:endParaRPr kumimoji="0" lang="es-ES" sz="2000" b="0" i="0" u="none" strike="noStrike" kern="1200" cap="none" spc="0" normalizeH="0" baseline="0" noProof="0" dirty="0">
                            <a:ln>
                              <a:noFill/>
                            </a:ln>
                            <a:solidFill>
                              <a:prstClr val="black"/>
                            </a:solidFill>
                            <a:effectLst/>
                            <a:uLnTx/>
                            <a:uFillTx/>
                            <a:latin typeface="Arial"/>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99245">
                    <a:tc gridSpan="2">
                      <a:txBody>
                        <a:bodyPr/>
                        <a:lstStyle/>
                        <a:p>
                          <a:pPr algn="ctr">
                            <a:spcBef>
                              <a:spcPts val="0"/>
                            </a:spcBef>
                            <a:spcAft>
                              <a:spcPts val="0"/>
                            </a:spcAft>
                          </a:pPr>
                          <a:r>
                            <a:rPr lang="es-ES" sz="2000" dirty="0" smtClean="0">
                              <a:effectLst/>
                              <a:latin typeface="Arial"/>
                              <a:ea typeface="Times New Roman"/>
                            </a:rPr>
                            <a:t>H</a:t>
                          </a:r>
                          <a:r>
                            <a:rPr lang="es-ES" sz="2000" baseline="-25000" dirty="0">
                              <a:effectLst/>
                              <a:latin typeface="Arial"/>
                              <a:ea typeface="Times New Roman"/>
                            </a:rPr>
                            <a:t>0</a:t>
                          </a:r>
                          <a:r>
                            <a:rPr lang="es-ES" sz="2000" dirty="0">
                              <a:effectLst/>
                              <a:latin typeface="Arial"/>
                              <a:ea typeface="Times New Roman"/>
                            </a:rPr>
                            <a:t>:</a:t>
                          </a:r>
                          <a:r>
                            <a:rPr lang="es-ES" sz="2000" dirty="0">
                              <a:effectLst/>
                              <a:latin typeface="Times New Roman"/>
                              <a:ea typeface="Times New Roman"/>
                            </a:rPr>
                            <a:t> </a:t>
                          </a:r>
                          <a:r>
                            <a:rPr lang="es-ES" sz="2000" i="1" dirty="0">
                              <a:effectLst/>
                              <a:latin typeface="Symbol"/>
                              <a:ea typeface="Times New Roman"/>
                            </a:rPr>
                            <a:t>m</a:t>
                          </a:r>
                          <a:r>
                            <a:rPr lang="es-ES" sz="2000" i="1" baseline="-25000" dirty="0">
                              <a:effectLst/>
                              <a:latin typeface="Symbol"/>
                              <a:ea typeface="Times New Roman"/>
                            </a:rPr>
                            <a:t>2</a:t>
                          </a:r>
                          <a:r>
                            <a:rPr lang="es-ES" sz="2000" i="1" dirty="0">
                              <a:effectLst/>
                              <a:latin typeface="Times New Roman"/>
                              <a:ea typeface="Times New Roman"/>
                            </a:rPr>
                            <a:t> - </a:t>
                          </a:r>
                          <a:r>
                            <a:rPr lang="es-ES" sz="2000" i="1" dirty="0">
                              <a:effectLst/>
                              <a:latin typeface="Symbol"/>
                              <a:ea typeface="Times New Roman"/>
                            </a:rPr>
                            <a:t>m</a:t>
                          </a:r>
                          <a:r>
                            <a:rPr lang="es-ES" sz="2000" i="1" baseline="-25000" dirty="0">
                              <a:effectLst/>
                              <a:latin typeface="Times New Roman"/>
                              <a:ea typeface="Times New Roman"/>
                            </a:rPr>
                            <a:t>1  </a:t>
                          </a:r>
                          <a:r>
                            <a:rPr lang="es-ES" sz="2000" baseline="-25000" dirty="0">
                              <a:effectLst/>
                              <a:latin typeface="Times New Roman"/>
                              <a:ea typeface="Times New Roman"/>
                            </a:rPr>
                            <a:t>=  </a:t>
                          </a:r>
                          <a:r>
                            <a:rPr lang="es-ES" sz="2000" dirty="0">
                              <a:effectLst/>
                              <a:latin typeface="Times New Roman"/>
                              <a:ea typeface="Times New Roman"/>
                            </a:rPr>
                            <a:t>0</a:t>
                          </a:r>
                        </a:p>
                        <a:p>
                          <a:pPr algn="just">
                            <a:spcBef>
                              <a:spcPts val="600"/>
                            </a:spcBef>
                            <a:spcAft>
                              <a:spcPts val="0"/>
                            </a:spcAft>
                          </a:pPr>
                          <a:r>
                            <a:rPr lang="es-ES" sz="2000" dirty="0">
                              <a:effectLst/>
                              <a:latin typeface="Arial"/>
                              <a:ea typeface="Times New Roman"/>
                            </a:rPr>
                            <a:t>Con desviaciones estándar desconocidas </a:t>
                          </a:r>
                          <a:r>
                            <a:rPr lang="es-ES" sz="2000" i="1" dirty="0">
                              <a:effectLst/>
                              <a:latin typeface="Symbol"/>
                              <a:ea typeface="Times New Roman"/>
                              <a:cs typeface="Arial"/>
                            </a:rPr>
                            <a:t>s</a:t>
                          </a:r>
                          <a:r>
                            <a:rPr lang="es-ES" sz="2000" i="1" baseline="-25000" dirty="0">
                              <a:effectLst/>
                              <a:latin typeface="Arial"/>
                              <a:ea typeface="Times New Roman"/>
                            </a:rPr>
                            <a:t>1</a:t>
                          </a:r>
                          <a:r>
                            <a:rPr lang="es-ES" sz="2000" dirty="0">
                              <a:effectLst/>
                              <a:latin typeface="Arial"/>
                              <a:ea typeface="Times New Roman"/>
                            </a:rPr>
                            <a:t> y </a:t>
                          </a:r>
                          <a:r>
                            <a:rPr lang="es-ES" sz="2000" i="1" dirty="0">
                              <a:effectLst/>
                              <a:latin typeface="Symbol"/>
                              <a:ea typeface="Times New Roman"/>
                              <a:cs typeface="Arial"/>
                            </a:rPr>
                            <a:t>s</a:t>
                          </a:r>
                          <a:r>
                            <a:rPr lang="es-ES" sz="2000" i="1" baseline="-25000" dirty="0">
                              <a:effectLst/>
                              <a:latin typeface="Arial"/>
                              <a:ea typeface="Times New Roman"/>
                            </a:rPr>
                            <a:t>2</a:t>
                          </a:r>
                          <a:r>
                            <a:rPr lang="es-ES" sz="2000" dirty="0">
                              <a:effectLst/>
                              <a:latin typeface="Arial"/>
                              <a:ea typeface="Times New Roman"/>
                            </a:rPr>
                            <a:t> ,iguales o diferentes, pero estimadas con sus correspondientes </a:t>
                          </a:r>
                          <a:r>
                            <a:rPr lang="es-ES" sz="2000" dirty="0" smtClean="0">
                              <a:effectLst/>
                              <a:latin typeface="Arial"/>
                              <a:ea typeface="Times New Roman"/>
                            </a:rPr>
                            <a:t>s</a:t>
                          </a:r>
                          <a:r>
                            <a:rPr lang="es-ES" sz="2000" baseline="-25000" dirty="0" smtClean="0">
                              <a:effectLst/>
                              <a:latin typeface="Arial"/>
                              <a:ea typeface="Times New Roman"/>
                            </a:rPr>
                            <a:t>1</a:t>
                          </a:r>
                          <a:r>
                            <a:rPr lang="es-ES" sz="2000" dirty="0" smtClean="0">
                              <a:effectLst/>
                              <a:latin typeface="Arial"/>
                              <a:ea typeface="Times New Roman"/>
                            </a:rPr>
                            <a:t> y s</a:t>
                          </a:r>
                          <a:r>
                            <a:rPr lang="es-ES" sz="2000" baseline="-25000" dirty="0" smtClean="0">
                              <a:effectLst/>
                              <a:latin typeface="Arial"/>
                              <a:ea typeface="Times New Roman"/>
                            </a:rPr>
                            <a:t>2</a:t>
                          </a:r>
                          <a:r>
                            <a:rPr lang="es-ES" sz="2000" baseline="0" dirty="0" smtClean="0">
                              <a:effectLst/>
                              <a:latin typeface="Arial"/>
                              <a:ea typeface="Times New Roman"/>
                            </a:rPr>
                            <a:t>.</a:t>
                          </a:r>
                        </a:p>
                        <a:p>
                          <a:pPr algn="ctr">
                            <a:spcBef>
                              <a:spcPts val="600"/>
                            </a:spcBef>
                            <a:spcAft>
                              <a:spcPts val="0"/>
                            </a:spcAft>
                          </a:pPr>
                          <a:r>
                            <a:rPr lang="es-ES" sz="2000" dirty="0">
                              <a:effectLst/>
                              <a:latin typeface="Arial"/>
                              <a:ea typeface="Times New Roman"/>
                            </a:rPr>
                            <a:t> </a:t>
                          </a:r>
                          <a14:m>
                            <m:oMath xmlns:m="http://schemas.openxmlformats.org/officeDocument/2006/math">
                              <m:r>
                                <a:rPr kumimoji="0" lang="es-ES" sz="3200" b="0" i="1" u="none" strike="noStrike" kern="1200" cap="none" spc="0" normalizeH="0" baseline="0" noProof="0" smtClean="0">
                                  <a:ln>
                                    <a:noFill/>
                                  </a:ln>
                                  <a:solidFill>
                                    <a:prstClr val="black"/>
                                  </a:solidFill>
                                  <a:effectLst/>
                                  <a:uLnTx/>
                                  <a:uFillTx/>
                                  <a:latin typeface="Cambria Math"/>
                                  <a:ea typeface="Times New Roman"/>
                                  <a:cs typeface="+mn-cs"/>
                                </a:rPr>
                                <m:t>𝑔</m:t>
                              </m:r>
                              <m:r>
                                <a:rPr kumimoji="0" lang="es-ES" sz="3200" b="0" i="1" u="none" strike="noStrike" kern="1200" cap="none" spc="0" normalizeH="0" baseline="0" noProof="0" smtClean="0">
                                  <a:ln>
                                    <a:noFill/>
                                  </a:ln>
                                  <a:solidFill>
                                    <a:prstClr val="black"/>
                                  </a:solidFill>
                                  <a:effectLst/>
                                  <a:uLnTx/>
                                  <a:uFillTx/>
                                  <a:latin typeface="Cambria Math"/>
                                  <a:ea typeface="Times New Roman"/>
                                  <a:cs typeface="+mn-cs"/>
                                </a:rPr>
                                <m:t>=</m:t>
                              </m:r>
                              <m:f>
                                <m:fPr>
                                  <m:ctrlP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d>
                                    <m:dPr>
                                      <m:begChr m:val="|"/>
                                      <m:endChr m:val="|"/>
                                      <m:ctrlP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acc>
                                        <m:accPr>
                                          <m:chr m:val="̅"/>
                                          <m:ctrlP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ES" sz="3200" b="0" i="1" u="none" strike="noStrike" kern="1200" cap="none" spc="0" normalizeH="0" baseline="0" noProof="0" smtClean="0">
                                              <a:ln>
                                                <a:noFill/>
                                              </a:ln>
                                              <a:solidFill>
                                                <a:prstClr val="black"/>
                                              </a:solidFill>
                                              <a:effectLst/>
                                              <a:uLnTx/>
                                              <a:uFillTx/>
                                              <a:latin typeface="Cambria Math"/>
                                              <a:ea typeface="+mn-ea"/>
                                              <a:cs typeface="+mn-cs"/>
                                            </a:rPr>
                                            <m:t>𝑥</m:t>
                                          </m:r>
                                          <m:r>
                                            <a:rPr kumimoji="0" lang="es-ES" sz="3200" b="0" i="1" u="none" strike="noStrike" kern="1200" cap="none" spc="0" normalizeH="0" baseline="-25000" noProof="0" smtClean="0">
                                              <a:ln>
                                                <a:noFill/>
                                              </a:ln>
                                              <a:solidFill>
                                                <a:prstClr val="black"/>
                                              </a:solidFill>
                                              <a:effectLst/>
                                              <a:uLnTx/>
                                              <a:uFillTx/>
                                              <a:latin typeface="Cambria Math"/>
                                              <a:ea typeface="+mn-ea"/>
                                              <a:cs typeface="+mn-cs"/>
                                            </a:rPr>
                                            <m:t>1</m:t>
                                          </m:r>
                                        </m:e>
                                      </m:acc>
                                      <m:r>
                                        <a:rPr kumimoji="0" lang="es-ES" sz="3200" b="0" i="1" u="none" strike="noStrike" kern="1200" cap="none" spc="0" normalizeH="0" baseline="0" noProof="0" smtClean="0">
                                          <a:ln>
                                            <a:noFill/>
                                          </a:ln>
                                          <a:solidFill>
                                            <a:prstClr val="black"/>
                                          </a:solidFill>
                                          <a:effectLst/>
                                          <a:uLnTx/>
                                          <a:uFillTx/>
                                          <a:latin typeface="Cambria Math"/>
                                          <a:ea typeface="+mn-ea"/>
                                          <a:cs typeface="+mn-cs"/>
                                        </a:rPr>
                                        <m:t>−</m:t>
                                      </m:r>
                                      <m:acc>
                                        <m:accPr>
                                          <m:chr m:val="̅"/>
                                          <m:ctrlP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s-ES" sz="3200" b="0" i="1" u="none" strike="noStrike" kern="1200" cap="none" spc="0" normalizeH="0" baseline="0" noProof="0" smtClean="0">
                                              <a:ln>
                                                <a:noFill/>
                                              </a:ln>
                                              <a:solidFill>
                                                <a:prstClr val="black"/>
                                              </a:solidFill>
                                              <a:effectLst/>
                                              <a:uLnTx/>
                                              <a:uFillTx/>
                                              <a:latin typeface="Cambria Math"/>
                                              <a:ea typeface="+mn-ea"/>
                                              <a:cs typeface="+mn-cs"/>
                                            </a:rPr>
                                            <m:t>𝑥</m:t>
                                          </m:r>
                                          <m:r>
                                            <a:rPr kumimoji="0" lang="es-ES" sz="3200" b="0" i="1" u="none" strike="noStrike" kern="1200" cap="none" spc="0" normalizeH="0" baseline="-25000" noProof="0" smtClean="0">
                                              <a:ln>
                                                <a:noFill/>
                                              </a:ln>
                                              <a:solidFill>
                                                <a:prstClr val="black"/>
                                              </a:solidFill>
                                              <a:effectLst/>
                                              <a:uLnTx/>
                                              <a:uFillTx/>
                                              <a:latin typeface="Cambria Math"/>
                                              <a:ea typeface="+mn-ea"/>
                                              <a:cs typeface="+mn-cs"/>
                                            </a:rPr>
                                            <m:t>2</m:t>
                                          </m:r>
                                        </m:e>
                                      </m:acc>
                                    </m:e>
                                  </m:d>
                                </m:num>
                                <m:den>
                                  <m:rad>
                                    <m:radPr>
                                      <m:degHide m:val="on"/>
                                      <m:ctrlP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f>
                                        <m:fPr>
                                          <m:ctrlP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3200" b="0" i="1" u="none" strike="noStrike" kern="1200" cap="none" spc="0" normalizeH="0" baseline="0" noProof="0" smtClean="0">
                                                  <a:ln>
                                                    <a:noFill/>
                                                  </a:ln>
                                                  <a:solidFill>
                                                    <a:prstClr val="black"/>
                                                  </a:solidFill>
                                                  <a:effectLst/>
                                                  <a:uLnTx/>
                                                  <a:uFillTx/>
                                                  <a:latin typeface="Cambria Math"/>
                                                  <a:ea typeface="+mn-ea"/>
                                                  <a:cs typeface="+mn-cs"/>
                                                </a:rPr>
                                                <m:t>(</m:t>
                                              </m:r>
                                              <m:r>
                                                <a:rPr kumimoji="0" lang="es-ES" sz="3200" b="0" i="1" u="none" strike="noStrike" kern="1200" cap="none" spc="0" normalizeH="0" baseline="0" noProof="0" smtClean="0">
                                                  <a:ln>
                                                    <a:noFill/>
                                                  </a:ln>
                                                  <a:solidFill>
                                                    <a:prstClr val="black"/>
                                                  </a:solidFill>
                                                  <a:effectLst/>
                                                  <a:uLnTx/>
                                                  <a:uFillTx/>
                                                  <a:latin typeface="Cambria Math"/>
                                                  <a:ea typeface="+mn-ea"/>
                                                  <a:cs typeface="+mn-cs"/>
                                                </a:rPr>
                                                <m:t>𝑛</m:t>
                                              </m:r>
                                            </m:e>
                                            <m:sub>
                                              <m:r>
                                                <a:rPr kumimoji="0" lang="es-ES" sz="3200" b="0" i="1" u="none" strike="noStrike" kern="1200" cap="none" spc="0" normalizeH="0" baseline="0" noProof="0" smtClean="0">
                                                  <a:ln>
                                                    <a:noFill/>
                                                  </a:ln>
                                                  <a:solidFill>
                                                    <a:prstClr val="black"/>
                                                  </a:solidFill>
                                                  <a:effectLst/>
                                                  <a:uLnTx/>
                                                  <a:uFillTx/>
                                                  <a:latin typeface="Cambria Math"/>
                                                  <a:ea typeface="+mn-ea"/>
                                                  <a:cs typeface="+mn-cs"/>
                                                </a:rPr>
                                                <m:t>1</m:t>
                                              </m:r>
                                            </m:sub>
                                          </m:sSub>
                                          <m:r>
                                            <a:rPr kumimoji="0" lang="es-ES" sz="3200" b="0" i="1" u="none" strike="noStrike" kern="1200" cap="none" spc="0" normalizeH="0" baseline="0" noProof="0" smtClean="0">
                                              <a:ln>
                                                <a:noFill/>
                                              </a:ln>
                                              <a:solidFill>
                                                <a:prstClr val="black"/>
                                              </a:solidFill>
                                              <a:effectLst/>
                                              <a:uLnTx/>
                                              <a:uFillTx/>
                                              <a:latin typeface="Cambria Math"/>
                                              <a:ea typeface="+mn-ea"/>
                                              <a:cs typeface="+mn-cs"/>
                                            </a:rPr>
                                            <m:t>−1)</m:t>
                                          </m:r>
                                          <m:sSubSup>
                                            <m:sSubSupPr>
                                              <m:ctrlP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s-ES" sz="3200" b="0" i="1" u="none" strike="noStrike" kern="1200" cap="none" spc="0" normalizeH="0" baseline="0" noProof="0" smtClean="0">
                                                  <a:ln>
                                                    <a:noFill/>
                                                  </a:ln>
                                                  <a:solidFill>
                                                    <a:prstClr val="black"/>
                                                  </a:solidFill>
                                                  <a:effectLst/>
                                                  <a:uLnTx/>
                                                  <a:uFillTx/>
                                                  <a:latin typeface="Cambria Math"/>
                                                  <a:ea typeface="+mn-ea"/>
                                                  <a:cs typeface="+mn-cs"/>
                                                </a:rPr>
                                                <m:t>𝑠</m:t>
                                              </m:r>
                                            </m:e>
                                            <m:sub>
                                              <m:r>
                                                <a:rPr kumimoji="0" lang="es-ES" sz="3200" b="0" i="1" u="none" strike="noStrike" kern="1200" cap="none" spc="0" normalizeH="0" baseline="0" noProof="0" smtClean="0">
                                                  <a:ln>
                                                    <a:noFill/>
                                                  </a:ln>
                                                  <a:solidFill>
                                                    <a:prstClr val="black"/>
                                                  </a:solidFill>
                                                  <a:effectLst/>
                                                  <a:uLnTx/>
                                                  <a:uFillTx/>
                                                  <a:latin typeface="Cambria Math"/>
                                                  <a:ea typeface="+mn-ea"/>
                                                  <a:cs typeface="+mn-cs"/>
                                                </a:rPr>
                                                <m:t>1</m:t>
                                              </m:r>
                                            </m:sub>
                                            <m:sup/>
                                          </m:sSubSup>
                                          <m:r>
                                            <a:rPr kumimoji="0" lang="es-ES" sz="3200" b="0" i="1" u="none" strike="noStrike" kern="1200" cap="none" spc="0" normalizeH="0" baseline="30000" noProof="0" smtClean="0">
                                              <a:ln>
                                                <a:noFill/>
                                              </a:ln>
                                              <a:solidFill>
                                                <a:prstClr val="black"/>
                                              </a:solidFill>
                                              <a:effectLst/>
                                              <a:uLnTx/>
                                              <a:uFillTx/>
                                              <a:latin typeface="Cambria Math"/>
                                              <a:ea typeface="+mn-ea"/>
                                              <a:cs typeface="+mn-cs"/>
                                            </a:rPr>
                                            <m:t>2</m:t>
                                          </m:r>
                                          <m:r>
                                            <a:rPr kumimoji="0" lang="es-ES" sz="3200" b="0" i="1" u="none" strike="noStrike" kern="1200" cap="none" spc="0" normalizeH="0" baseline="0" noProof="0" smtClean="0">
                                              <a:ln>
                                                <a:noFill/>
                                              </a:ln>
                                              <a:solidFill>
                                                <a:prstClr val="black"/>
                                              </a:solidFill>
                                              <a:effectLst/>
                                              <a:uLnTx/>
                                              <a:uFillTx/>
                                              <a:latin typeface="Cambria Math"/>
                                              <a:ea typeface="+mn-ea"/>
                                              <a:cs typeface="+mn-cs"/>
                                            </a:rPr>
                                            <m:t>+(</m:t>
                                          </m:r>
                                          <m:sSub>
                                            <m:sSubPr>
                                              <m:ctrlP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3200" b="0" i="1" u="none" strike="noStrike" kern="1200" cap="none" spc="0" normalizeH="0" baseline="0" noProof="0" smtClean="0">
                                                  <a:ln>
                                                    <a:noFill/>
                                                  </a:ln>
                                                  <a:solidFill>
                                                    <a:prstClr val="black"/>
                                                  </a:solidFill>
                                                  <a:effectLst/>
                                                  <a:uLnTx/>
                                                  <a:uFillTx/>
                                                  <a:latin typeface="Cambria Math"/>
                                                  <a:ea typeface="+mn-ea"/>
                                                  <a:cs typeface="+mn-cs"/>
                                                </a:rPr>
                                                <m:t>𝑛</m:t>
                                              </m:r>
                                            </m:e>
                                            <m:sub>
                                              <m:r>
                                                <a:rPr kumimoji="0" lang="es-ES" sz="3200" b="0" i="1" u="none" strike="noStrike" kern="1200" cap="none" spc="0" normalizeH="0" baseline="0" noProof="0" smtClean="0">
                                                  <a:ln>
                                                    <a:noFill/>
                                                  </a:ln>
                                                  <a:solidFill>
                                                    <a:prstClr val="black"/>
                                                  </a:solidFill>
                                                  <a:effectLst/>
                                                  <a:uLnTx/>
                                                  <a:uFillTx/>
                                                  <a:latin typeface="Cambria Math"/>
                                                  <a:ea typeface="+mn-ea"/>
                                                  <a:cs typeface="+mn-cs"/>
                                                </a:rPr>
                                                <m:t>2−</m:t>
                                              </m:r>
                                            </m:sub>
                                          </m:sSub>
                                          <m:r>
                                            <a:rPr kumimoji="0" lang="es-ES" sz="3200" b="0" i="1" u="none" strike="noStrike" kern="1200" cap="none" spc="0" normalizeH="0" baseline="0" noProof="0" smtClean="0">
                                              <a:ln>
                                                <a:noFill/>
                                              </a:ln>
                                              <a:solidFill>
                                                <a:prstClr val="black"/>
                                              </a:solidFill>
                                              <a:effectLst/>
                                              <a:uLnTx/>
                                              <a:uFillTx/>
                                              <a:latin typeface="Cambria Math"/>
                                              <a:ea typeface="+mn-ea"/>
                                              <a:cs typeface="+mn-cs"/>
                                            </a:rPr>
                                            <m:t>1)</m:t>
                                          </m:r>
                                          <m:sSubSup>
                                            <m:sSubSupPr>
                                              <m:ctrlP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s-ES" sz="3200" b="0" i="1" u="none" strike="noStrike" kern="1200" cap="none" spc="0" normalizeH="0" baseline="0" noProof="0" smtClean="0">
                                                  <a:ln>
                                                    <a:noFill/>
                                                  </a:ln>
                                                  <a:solidFill>
                                                    <a:prstClr val="black"/>
                                                  </a:solidFill>
                                                  <a:effectLst/>
                                                  <a:uLnTx/>
                                                  <a:uFillTx/>
                                                  <a:latin typeface="Cambria Math"/>
                                                  <a:ea typeface="+mn-ea"/>
                                                  <a:cs typeface="+mn-cs"/>
                                                </a:rPr>
                                                <m:t>𝑠</m:t>
                                              </m:r>
                                            </m:e>
                                            <m:sub>
                                              <m:r>
                                                <a:rPr kumimoji="0" lang="es-ES" sz="3200" b="0" i="1" u="none" strike="noStrike" kern="1200" cap="none" spc="0" normalizeH="0" baseline="0" noProof="0" smtClean="0">
                                                  <a:ln>
                                                    <a:noFill/>
                                                  </a:ln>
                                                  <a:solidFill>
                                                    <a:prstClr val="black"/>
                                                  </a:solidFill>
                                                  <a:effectLst/>
                                                  <a:uLnTx/>
                                                  <a:uFillTx/>
                                                  <a:latin typeface="Cambria Math"/>
                                                  <a:ea typeface="+mn-ea"/>
                                                  <a:cs typeface="+mn-cs"/>
                                                </a:rPr>
                                                <m:t>2</m:t>
                                              </m:r>
                                            </m:sub>
                                            <m:sup/>
                                          </m:sSubSup>
                                          <m:r>
                                            <a:rPr kumimoji="0" lang="es-ES" sz="3200" b="0" i="1" u="none" strike="noStrike" kern="1200" cap="none" spc="0" normalizeH="0" baseline="30000" noProof="0" smtClean="0">
                                              <a:ln>
                                                <a:noFill/>
                                              </a:ln>
                                              <a:solidFill>
                                                <a:prstClr val="black"/>
                                              </a:solidFill>
                                              <a:effectLst/>
                                              <a:uLnTx/>
                                              <a:uFillTx/>
                                              <a:latin typeface="Cambria Math"/>
                                              <a:ea typeface="+mn-ea"/>
                                              <a:cs typeface="+mn-cs"/>
                                            </a:rPr>
                                            <m:t>2</m:t>
                                          </m:r>
                                        </m:num>
                                        <m:den>
                                          <m:sSub>
                                            <m:sSubPr>
                                              <m:ctrlP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3200" b="0" i="1" u="none" strike="noStrike" kern="1200" cap="none" spc="0" normalizeH="0" baseline="0" noProof="0" smtClean="0">
                                                  <a:ln>
                                                    <a:noFill/>
                                                  </a:ln>
                                                  <a:solidFill>
                                                    <a:prstClr val="black"/>
                                                  </a:solidFill>
                                                  <a:effectLst/>
                                                  <a:uLnTx/>
                                                  <a:uFillTx/>
                                                  <a:latin typeface="Cambria Math"/>
                                                  <a:ea typeface="+mn-ea"/>
                                                  <a:cs typeface="+mn-cs"/>
                                                </a:rPr>
                                                <m:t>𝑛</m:t>
                                              </m:r>
                                            </m:e>
                                            <m:sub>
                                              <m:r>
                                                <a:rPr kumimoji="0" lang="es-ES" sz="3200" b="0" i="1" u="none" strike="noStrike" kern="1200" cap="none" spc="0" normalizeH="0" baseline="0" noProof="0" smtClean="0">
                                                  <a:ln>
                                                    <a:noFill/>
                                                  </a:ln>
                                                  <a:solidFill>
                                                    <a:prstClr val="black"/>
                                                  </a:solidFill>
                                                  <a:effectLst/>
                                                  <a:uLnTx/>
                                                  <a:uFillTx/>
                                                  <a:latin typeface="Cambria Math"/>
                                                  <a:ea typeface="+mn-ea"/>
                                                  <a:cs typeface="+mn-cs"/>
                                                </a:rPr>
                                                <m:t>1</m:t>
                                              </m:r>
                                            </m:sub>
                                          </m:sSub>
                                          <m:r>
                                            <a:rPr kumimoji="0" lang="es-ES" sz="3200" b="0" i="1" u="none" strike="noStrike" kern="1200" cap="none" spc="0" normalizeH="0" baseline="0" noProof="0" smtClean="0">
                                              <a:ln>
                                                <a:noFill/>
                                              </a:ln>
                                              <a:solidFill>
                                                <a:prstClr val="black"/>
                                              </a:solidFill>
                                              <a:effectLst/>
                                              <a:uLnTx/>
                                              <a:uFillTx/>
                                              <a:latin typeface="Cambria Math"/>
                                              <a:ea typeface="+mn-ea"/>
                                              <a:cs typeface="+mn-cs"/>
                                            </a:rPr>
                                            <m:t>+</m:t>
                                          </m:r>
                                          <m:sSub>
                                            <m:sSubPr>
                                              <m:ctrlPr>
                                                <a:rPr kumimoji="0" lang="es-E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s-ES" sz="3200" b="0" i="1" u="none" strike="noStrike" kern="1200" cap="none" spc="0" normalizeH="0" baseline="0" noProof="0" smtClean="0">
                                                  <a:ln>
                                                    <a:noFill/>
                                                  </a:ln>
                                                  <a:solidFill>
                                                    <a:prstClr val="black"/>
                                                  </a:solidFill>
                                                  <a:effectLst/>
                                                  <a:uLnTx/>
                                                  <a:uFillTx/>
                                                  <a:latin typeface="Cambria Math"/>
                                                  <a:ea typeface="+mn-ea"/>
                                                  <a:cs typeface="+mn-cs"/>
                                                </a:rPr>
                                                <m:t>𝑛</m:t>
                                              </m:r>
                                            </m:e>
                                            <m:sub>
                                              <m:r>
                                                <a:rPr kumimoji="0" lang="es-ES" sz="3200" b="0" i="1" u="none" strike="noStrike" kern="1200" cap="none" spc="0" normalizeH="0" baseline="0" noProof="0" smtClean="0">
                                                  <a:ln>
                                                    <a:noFill/>
                                                  </a:ln>
                                                  <a:solidFill>
                                                    <a:prstClr val="black"/>
                                                  </a:solidFill>
                                                  <a:effectLst/>
                                                  <a:uLnTx/>
                                                  <a:uFillTx/>
                                                  <a:latin typeface="Cambria Math"/>
                                                  <a:ea typeface="+mn-ea"/>
                                                  <a:cs typeface="+mn-cs"/>
                                                </a:rPr>
                                                <m:t>2</m:t>
                                              </m:r>
                                            </m:sub>
                                          </m:sSub>
                                          <m:r>
                                            <a:rPr kumimoji="0" lang="es-ES" sz="3200" b="0" i="1" u="none" strike="noStrike" kern="1200" cap="none" spc="0" normalizeH="0" baseline="0" noProof="0" smtClean="0">
                                              <a:ln>
                                                <a:noFill/>
                                              </a:ln>
                                              <a:solidFill>
                                                <a:prstClr val="black"/>
                                              </a:solidFill>
                                              <a:effectLst/>
                                              <a:uLnTx/>
                                              <a:uFillTx/>
                                              <a:latin typeface="Cambria Math"/>
                                              <a:ea typeface="+mn-ea"/>
                                              <a:cs typeface="+mn-cs"/>
                                            </a:rPr>
                                            <m:t>−2</m:t>
                                          </m:r>
                                        </m:den>
                                      </m:f>
                                    </m:e>
                                  </m:rad>
                                </m:den>
                              </m:f>
                            </m:oMath>
                          </a14:m>
                          <a:endParaRPr lang="es-ES" sz="32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0003"/>
                      </a:ext>
                    </a:extLst>
                  </a:tr>
                </a:tbl>
              </a:graphicData>
            </a:graphic>
          </p:graphicFrame>
        </mc:Choice>
        <mc:Fallback xmlns="">
          <p:graphicFrame>
            <p:nvGraphicFramePr>
              <p:cNvPr id="4" name="3 Tabla"/>
              <p:cNvGraphicFramePr>
                <a:graphicFrameLocks noGrp="1"/>
              </p:cNvGraphicFramePr>
              <p:nvPr>
                <p:extLst>
                  <p:ext uri="{D42A27DB-BD31-4B8C-83A1-F6EECF244321}">
                    <p14:modId xmlns:p14="http://schemas.microsoft.com/office/powerpoint/2010/main" val="2521385103"/>
                  </p:ext>
                </p:extLst>
              </p:nvPr>
            </p:nvGraphicFramePr>
            <p:xfrm>
              <a:off x="1187624" y="1340768"/>
              <a:ext cx="7545148" cy="4127436"/>
            </p:xfrm>
            <a:graphic>
              <a:graphicData uri="http://schemas.openxmlformats.org/drawingml/2006/table">
                <a:tbl>
                  <a:tblPr firstRow="1" firstCol="1" lastRow="1" lastCol="1" bandRow="1" bandCol="1"/>
                  <a:tblGrid>
                    <a:gridCol w="3772574"/>
                    <a:gridCol w="3772574"/>
                  </a:tblGrid>
                  <a:tr h="496395">
                    <a:tc gridSpan="2">
                      <a:txBody>
                        <a:bodyPr/>
                        <a:lstStyle/>
                        <a:p>
                          <a:pPr algn="ctr">
                            <a:spcBef>
                              <a:spcPts val="600"/>
                            </a:spcBef>
                            <a:spcAft>
                              <a:spcPts val="600"/>
                            </a:spcAft>
                          </a:pPr>
                          <a:r>
                            <a:rPr lang="es-ES" sz="2000" dirty="0">
                              <a:effectLst/>
                              <a:latin typeface="Arial"/>
                              <a:ea typeface="Times New Roman"/>
                            </a:rPr>
                            <a:t>H</a:t>
                          </a:r>
                          <a:r>
                            <a:rPr lang="es-ES" sz="2000" baseline="-25000" dirty="0">
                              <a:effectLst/>
                              <a:latin typeface="Arial"/>
                              <a:ea typeface="Times New Roman"/>
                            </a:rPr>
                            <a:t>0</a:t>
                          </a:r>
                          <a:r>
                            <a:rPr lang="es-ES" sz="2000" dirty="0">
                              <a:effectLst/>
                              <a:latin typeface="Arial"/>
                              <a:ea typeface="Times New Roman"/>
                            </a:rPr>
                            <a:t>:</a:t>
                          </a:r>
                          <a:r>
                            <a:rPr lang="es-ES" sz="2000" dirty="0">
                              <a:effectLst/>
                              <a:latin typeface="Times New Roman"/>
                              <a:ea typeface="Times New Roman"/>
                            </a:rPr>
                            <a:t> </a:t>
                          </a:r>
                          <a:r>
                            <a:rPr lang="es-ES" sz="2000" i="1" dirty="0">
                              <a:effectLst/>
                              <a:latin typeface="Symbol"/>
                              <a:ea typeface="Times New Roman"/>
                            </a:rPr>
                            <a:t>m</a:t>
                          </a:r>
                          <a:r>
                            <a:rPr lang="es-ES" sz="2000" i="1" dirty="0">
                              <a:effectLst/>
                              <a:latin typeface="Times New Roman"/>
                              <a:ea typeface="Times New Roman"/>
                            </a:rPr>
                            <a:t> = </a:t>
                          </a:r>
                          <a:r>
                            <a:rPr lang="es-ES" sz="2000" i="1" dirty="0">
                              <a:effectLst/>
                              <a:latin typeface="Symbol"/>
                              <a:ea typeface="Times New Roman"/>
                            </a:rPr>
                            <a:t>m</a:t>
                          </a:r>
                          <a:r>
                            <a:rPr lang="es-ES" sz="2000" i="1" baseline="-25000" dirty="0">
                              <a:effectLst/>
                              <a:latin typeface="Times New Roman"/>
                              <a:ea typeface="Times New Roman"/>
                            </a:rPr>
                            <a:t>0</a:t>
                          </a:r>
                          <a:endParaRPr lang="es-E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496395">
                    <a:tc>
                      <a:txBody>
                        <a:bodyPr/>
                        <a:lstStyle/>
                        <a:p>
                          <a:pPr marL="228600" algn="ctr">
                            <a:spcAft>
                              <a:spcPts val="0"/>
                            </a:spcAft>
                          </a:pPr>
                          <a:r>
                            <a:rPr lang="es-ES" sz="2000" dirty="0">
                              <a:effectLst/>
                              <a:latin typeface="+mn-lt"/>
                              <a:ea typeface="Times New Roman"/>
                            </a:rPr>
                            <a:t>Con desvío conocido </a:t>
                          </a:r>
                          <a:r>
                            <a:rPr lang="es-ES" sz="2000" i="1" dirty="0">
                              <a:effectLst/>
                              <a:latin typeface="Symbol" panose="05050102010706020507" pitchFamily="18" charset="2"/>
                              <a:ea typeface="Times New Roman"/>
                              <a:cs typeface="Arial"/>
                            </a:rPr>
                            <a:t>s</a:t>
                          </a:r>
                          <a:endParaRPr lang="es-ES" sz="2000" dirty="0">
                            <a:effectLst/>
                            <a:latin typeface="Symbol" panose="05050102010706020507" pitchFamily="18" charset="2"/>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spcAft>
                              <a:spcPts val="0"/>
                            </a:spcAft>
                          </a:pPr>
                          <a:r>
                            <a:rPr lang="es-ES" sz="2000" dirty="0">
                              <a:effectLst/>
                              <a:latin typeface="+mn-lt"/>
                              <a:ea typeface="Times New Roman"/>
                            </a:rPr>
                            <a:t>Con desvío estimado </a:t>
                          </a:r>
                          <a:r>
                            <a:rPr lang="es-ES" sz="2000" i="1" dirty="0" smtClean="0">
                              <a:effectLst/>
                              <a:latin typeface="+mn-lt"/>
                              <a:ea typeface="Times New Roman"/>
                            </a:rPr>
                            <a:t>s</a:t>
                          </a:r>
                          <a:endParaRPr lang="es-ES" sz="2000" dirty="0">
                            <a:effectLst/>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5401">
                    <a:tc>
                      <a:txBody>
                        <a:bodyPr/>
                        <a:lstStyle/>
                        <a:p>
                          <a:endParaRPr lang="es-E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2"/>
                          <a:stretch>
                            <a:fillRect l="-162" t="-136667" r="-100000" b="-329167"/>
                          </a:stretch>
                        </a:blipFill>
                      </a:tcPr>
                    </a:tc>
                    <a:tc>
                      <a:txBody>
                        <a:bodyPr/>
                        <a:lstStyle/>
                        <a:p>
                          <a:endParaRPr lang="es-E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blipFill rotWithShape="1">
                          <a:blip r:embed="rId2"/>
                          <a:stretch>
                            <a:fillRect l="-100162" t="-136667" b="-329167"/>
                          </a:stretch>
                        </a:blipFill>
                      </a:tcPr>
                    </a:tc>
                  </a:tr>
                  <a:tr h="2399245">
                    <a:tc gridSpan="2">
                      <a:txBody>
                        <a:bodyPr/>
                        <a:lstStyle/>
                        <a:p>
                          <a:endParaRPr lang="es-E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81" t="-72081" b="-254"/>
                          </a:stretch>
                        </a:blipFill>
                      </a:tcPr>
                    </a:tc>
                    <a:tc hMerge="1">
                      <a:txBody>
                        <a:bodyPr/>
                        <a:lstStyle/>
                        <a:p>
                          <a:endParaRPr lang="es-ES"/>
                        </a:p>
                      </a:txBody>
                      <a:tcPr/>
                    </a:tc>
                  </a:tr>
                </a:tbl>
              </a:graphicData>
            </a:graphic>
          </p:graphicFrame>
        </mc:Fallback>
      </mc:AlternateContent>
      <p:sp>
        <p:nvSpPr>
          <p:cNvPr id="9" name="Rectangle 5"/>
          <p:cNvSpPr>
            <a:spLocks noChangeArrowheads="1"/>
          </p:cNvSpPr>
          <p:nvPr/>
        </p:nvSpPr>
        <p:spPr bwMode="auto">
          <a:xfrm>
            <a:off x="1907704" y="503402"/>
            <a:ext cx="587693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
            </a:r>
            <a:r>
              <a:rPr kumimoji="0" lang="es-ES" alt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COHEN  Y </a:t>
            </a:r>
            <a:r>
              <a:rPr kumimoji="0" lang="es-ES" altLang="es-E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a:t>
            </a:r>
            <a:r>
              <a:rPr kumimoji="0" lang="es-ES" alt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HEDGES PARA LOS </a:t>
            </a:r>
            <a:endParaRPr kumimoji="0" lang="es-ES" alt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CONTRASTES DE HIPÓTESIS SOBRE MEDIAS</a:t>
            </a:r>
            <a:endParaRPr kumimoji="0" lang="es-ES" altLang="es-E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69887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3443143" y="5340146"/>
            <a:ext cx="5267153"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Tamaño del Efecto</a:t>
            </a:r>
          </a:p>
          <a:p>
            <a:pPr marL="0" indent="0">
              <a:buFont typeface="Georgia" pitchFamily="18" charset="0"/>
              <a:buNone/>
            </a:pPr>
            <a:r>
              <a:rPr lang="es-AR" sz="4400" dirty="0" smtClean="0"/>
              <a:t>Valoración</a:t>
            </a:r>
            <a:endParaRPr lang="es-AR" sz="4400" dirty="0"/>
          </a:p>
        </p:txBody>
      </p:sp>
      <p:sp>
        <p:nvSpPr>
          <p:cNvPr id="3" name="2 CuadroTexto"/>
          <p:cNvSpPr txBox="1"/>
          <p:nvPr/>
        </p:nvSpPr>
        <p:spPr>
          <a:xfrm>
            <a:off x="539552" y="404664"/>
            <a:ext cx="8193220" cy="369332"/>
          </a:xfrm>
          <a:prstGeom prst="rect">
            <a:avLst/>
          </a:prstGeom>
          <a:noFill/>
        </p:spPr>
        <p:txBody>
          <a:bodyPr wrap="square" rtlCol="0">
            <a:spAutoFit/>
          </a:bodyPr>
          <a:lstStyle/>
          <a:p>
            <a:pPr algn="just">
              <a:spcBef>
                <a:spcPts val="600"/>
              </a:spcBef>
              <a:spcAft>
                <a:spcPts val="600"/>
              </a:spcAft>
            </a:pPr>
            <a:r>
              <a:rPr lang="es-ES" dirty="0" smtClean="0">
                <a:latin typeface="Arial"/>
                <a:ea typeface="Times New Roman"/>
              </a:rPr>
              <a:t>	</a:t>
            </a:r>
            <a:endParaRPr lang="es-ES" sz="1600" dirty="0">
              <a:latin typeface="Times New Roman"/>
              <a:ea typeface="Times New Roman"/>
            </a:endParaRPr>
          </a:p>
        </p:txBody>
      </p:sp>
      <mc:AlternateContent xmlns:mc="http://schemas.openxmlformats.org/markup-compatibility/2006" xmlns:a14="http://schemas.microsoft.com/office/drawing/2010/main">
        <mc:Choice Requires="a14">
          <p:sp>
            <p:nvSpPr>
              <p:cNvPr id="5" name="4 CuadroTexto"/>
              <p:cNvSpPr txBox="1"/>
              <p:nvPr/>
            </p:nvSpPr>
            <p:spPr>
              <a:xfrm>
                <a:off x="539552" y="1196752"/>
                <a:ext cx="7992888" cy="3808863"/>
              </a:xfrm>
              <a:prstGeom prst="rect">
                <a:avLst/>
              </a:prstGeom>
              <a:noFill/>
            </p:spPr>
            <p:txBody>
              <a:bodyPr wrap="square" rtlCol="0">
                <a:spAutoFit/>
              </a:bodyPr>
              <a:lstStyle/>
              <a:p>
                <a:pPr algn="just">
                  <a:spcAft>
                    <a:spcPts val="0"/>
                  </a:spcAft>
                </a:pPr>
                <a:r>
                  <a:rPr lang="es-ES" sz="2000" dirty="0" smtClean="0">
                    <a:latin typeface="Arial"/>
                    <a:ea typeface="Times New Roman"/>
                  </a:rPr>
                  <a:t>	</a:t>
                </a:r>
                <a:r>
                  <a:rPr lang="es-ES" sz="2400" dirty="0" smtClean="0">
                    <a:ea typeface="Times New Roman"/>
                  </a:rPr>
                  <a:t>Conviene </a:t>
                </a:r>
                <a:r>
                  <a:rPr lang="es-ES" sz="2400" dirty="0">
                    <a:ea typeface="Times New Roman"/>
                  </a:rPr>
                  <a:t>valorar el tamaño del efecto en términos relativos a la información acopiada en torno al problema estudiado. A falta de tal información, Cohen (1988) sugiere el siguiente criterio orientativo: Valores de </a:t>
                </a:r>
                <a:r>
                  <a:rPr lang="es-ES" sz="2400" i="1" dirty="0">
                    <a:latin typeface="Times New Roman" panose="02020603050405020304" pitchFamily="18" charset="0"/>
                    <a:ea typeface="Times New Roman"/>
                    <a:cs typeface="Times New Roman" panose="02020603050405020304" pitchFamily="18" charset="0"/>
                  </a:rPr>
                  <a:t>d</a:t>
                </a:r>
                <a:r>
                  <a:rPr lang="es-ES" sz="2400" i="1" dirty="0">
                    <a:ea typeface="Times New Roman"/>
                  </a:rPr>
                  <a:t> </a:t>
                </a:r>
                <a:r>
                  <a:rPr lang="es-ES" sz="2400" dirty="0" smtClean="0">
                    <a:ea typeface="Times New Roman"/>
                  </a:rPr>
                  <a:t>(o </a:t>
                </a:r>
                <a:r>
                  <a:rPr lang="es-ES" sz="2400" i="1" dirty="0" smtClean="0">
                    <a:latin typeface="Times New Roman" panose="02020603050405020304" pitchFamily="18" charset="0"/>
                    <a:ea typeface="Times New Roman"/>
                    <a:cs typeface="Times New Roman" panose="02020603050405020304" pitchFamily="18" charset="0"/>
                  </a:rPr>
                  <a:t>g</a:t>
                </a:r>
                <a:r>
                  <a:rPr lang="es-ES" sz="2400" dirty="0" smtClean="0">
                    <a:ea typeface="Times New Roman"/>
                  </a:rPr>
                  <a:t>) entre </a:t>
                </a:r>
                <a:r>
                  <a:rPr lang="es-ES" sz="2400" dirty="0">
                    <a:ea typeface="Times New Roman"/>
                  </a:rPr>
                  <a:t>0,2 y 0,3 indican un efecto pequeño, alrededor de 0,5 un efecto mediano y mayores que 0,8  un efecto alto</a:t>
                </a:r>
                <a:r>
                  <a:rPr lang="es-ES" sz="2400" dirty="0" smtClean="0">
                    <a:ea typeface="Times New Roman"/>
                  </a:rPr>
                  <a:t>.</a:t>
                </a:r>
              </a:p>
              <a:p>
                <a:pPr algn="just">
                  <a:spcAft>
                    <a:spcPts val="0"/>
                  </a:spcAft>
                </a:pPr>
                <a:endParaRPr lang="es-ES" sz="1400" dirty="0">
                  <a:effectLst/>
                  <a:ea typeface="Times New Roman"/>
                </a:endParaRPr>
              </a:p>
              <a:p>
                <a:pPr algn="just">
                  <a:spcAft>
                    <a:spcPts val="0"/>
                  </a:spcAft>
                </a:pPr>
                <a:r>
                  <a:rPr lang="es-ES" sz="2400" dirty="0" smtClean="0">
                    <a:ea typeface="Times New Roman"/>
                  </a:rPr>
                  <a:t>	En nuestro ejemplo </a:t>
                </a:r>
                <a14:m>
                  <m:oMath xmlns:m="http://schemas.openxmlformats.org/officeDocument/2006/math">
                    <m:r>
                      <a:rPr lang="es-ES" sz="2400" i="1">
                        <a:solidFill>
                          <a:prstClr val="black"/>
                        </a:solidFill>
                        <a:latin typeface="Cambria Math"/>
                        <a:ea typeface="Times New Roman"/>
                      </a:rPr>
                      <m:t>𝑑</m:t>
                    </m:r>
                    <m:r>
                      <a:rPr lang="es-ES" sz="2400" i="1">
                        <a:solidFill>
                          <a:prstClr val="black"/>
                        </a:solidFill>
                        <a:latin typeface="Cambria Math"/>
                        <a:ea typeface="Times New Roman"/>
                      </a:rPr>
                      <m:t>=</m:t>
                    </m:r>
                    <m:f>
                      <m:fPr>
                        <m:ctrlPr>
                          <a:rPr lang="es-ES" sz="2400" i="1">
                            <a:solidFill>
                              <a:prstClr val="black"/>
                            </a:solidFill>
                            <a:latin typeface="Cambria Math" panose="02040503050406030204" pitchFamily="18" charset="0"/>
                          </a:rPr>
                        </m:ctrlPr>
                      </m:fPr>
                      <m:num>
                        <m:d>
                          <m:dPr>
                            <m:begChr m:val="|"/>
                            <m:endChr m:val="|"/>
                            <m:ctrlPr>
                              <a:rPr lang="es-ES" sz="2400" i="1">
                                <a:solidFill>
                                  <a:prstClr val="black"/>
                                </a:solidFill>
                                <a:latin typeface="Cambria Math" panose="02040503050406030204" pitchFamily="18" charset="0"/>
                              </a:rPr>
                            </m:ctrlPr>
                          </m:dPr>
                          <m:e>
                            <m:r>
                              <a:rPr lang="es-ES" sz="2400" b="0" i="1" smtClean="0">
                                <a:solidFill>
                                  <a:prstClr val="black"/>
                                </a:solidFill>
                                <a:latin typeface="Cambria Math"/>
                              </a:rPr>
                              <m:t>56</m:t>
                            </m:r>
                            <m:r>
                              <a:rPr lang="es-ES" sz="2400" i="1">
                                <a:solidFill>
                                  <a:prstClr val="black"/>
                                </a:solidFill>
                                <a:latin typeface="Cambria Math"/>
                              </a:rPr>
                              <m:t>−</m:t>
                            </m:r>
                            <m:r>
                              <a:rPr lang="es-ES" sz="2400" b="0" i="1" smtClean="0">
                                <a:solidFill>
                                  <a:prstClr val="black"/>
                                </a:solidFill>
                                <a:latin typeface="Cambria Math"/>
                              </a:rPr>
                              <m:t>60</m:t>
                            </m:r>
                          </m:e>
                        </m:d>
                      </m:num>
                      <m:den>
                        <m:r>
                          <a:rPr lang="es-ES" sz="2400" b="0" i="1" smtClean="0">
                            <a:solidFill>
                              <a:prstClr val="black"/>
                            </a:solidFill>
                            <a:latin typeface="Cambria Math"/>
                            <a:ea typeface="Cambria Math"/>
                          </a:rPr>
                          <m:t>12</m:t>
                        </m:r>
                      </m:den>
                    </m:f>
                    <m:r>
                      <a:rPr lang="es-ES" sz="2400" b="0" i="0" smtClean="0">
                        <a:solidFill>
                          <a:prstClr val="black"/>
                        </a:solidFill>
                        <a:latin typeface="Cambria Math"/>
                        <a:ea typeface="Cambria Math"/>
                      </a:rPr>
                      <m:t>=0,33</m:t>
                    </m:r>
                  </m:oMath>
                </a14:m>
                <a:r>
                  <a:rPr lang="es-ES" sz="2400" dirty="0" smtClean="0">
                    <a:effectLst/>
                    <a:ea typeface="Times New Roman"/>
                  </a:rPr>
                  <a:t> , lo que es un efecto medio-bajo.</a:t>
                </a:r>
                <a:endParaRPr lang="es-ES" sz="2400" dirty="0">
                  <a:effectLst/>
                  <a:ea typeface="Times New Roman"/>
                </a:endParaRPr>
              </a:p>
            </p:txBody>
          </p:sp>
        </mc:Choice>
        <mc:Fallback xmlns="">
          <p:sp>
            <p:nvSpPr>
              <p:cNvPr id="5" name="4 CuadroTexto"/>
              <p:cNvSpPr txBox="1">
                <a:spLocks noRot="1" noChangeAspect="1" noMove="1" noResize="1" noEditPoints="1" noAdjustHandles="1" noChangeArrowheads="1" noChangeShapeType="1" noTextEdit="1"/>
              </p:cNvSpPr>
              <p:nvPr/>
            </p:nvSpPr>
            <p:spPr>
              <a:xfrm>
                <a:off x="539552" y="1196752"/>
                <a:ext cx="7992888" cy="3808863"/>
              </a:xfrm>
              <a:prstGeom prst="rect">
                <a:avLst/>
              </a:prstGeom>
              <a:blipFill rotWithShape="1">
                <a:blip r:embed="rId2"/>
                <a:stretch>
                  <a:fillRect l="-1220" t="-1280" r="-1144" b="-2560"/>
                </a:stretch>
              </a:blipFill>
            </p:spPr>
            <p:txBody>
              <a:bodyPr/>
              <a:lstStyle/>
              <a:p>
                <a:r>
                  <a:rPr lang="es-ES">
                    <a:noFill/>
                  </a:rPr>
                  <a:t> </a:t>
                </a:r>
              </a:p>
            </p:txBody>
          </p:sp>
        </mc:Fallback>
      </mc:AlternateContent>
    </p:spTree>
    <p:extLst>
      <p:ext uri="{BB962C8B-B14F-4D97-AF65-F5344CB8AC3E}">
        <p14:creationId xmlns:p14="http://schemas.microsoft.com/office/powerpoint/2010/main" val="20619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982182" y="5301208"/>
            <a:ext cx="7954721"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Las Tres Posibilidades de la </a:t>
            </a:r>
          </a:p>
          <a:p>
            <a:pPr marL="0" indent="0">
              <a:buFont typeface="Georgia" pitchFamily="18" charset="0"/>
              <a:buNone/>
            </a:pPr>
            <a:r>
              <a:rPr lang="es-AR" sz="4400" dirty="0" smtClean="0"/>
              <a:t>Zona de Rechazo</a:t>
            </a:r>
          </a:p>
        </p:txBody>
      </p:sp>
      <p:sp>
        <p:nvSpPr>
          <p:cNvPr id="3" name="2 CuadroTexto"/>
          <p:cNvSpPr txBox="1"/>
          <p:nvPr/>
        </p:nvSpPr>
        <p:spPr>
          <a:xfrm>
            <a:off x="3841956" y="3551930"/>
            <a:ext cx="1368152" cy="707886"/>
          </a:xfrm>
          <a:prstGeom prst="rect">
            <a:avLst/>
          </a:prstGeom>
          <a:noFill/>
        </p:spPr>
        <p:txBody>
          <a:bodyPr wrap="square" rtlCol="0">
            <a:spAutoFit/>
          </a:bodyPr>
          <a:lstStyle/>
          <a:p>
            <a:pPr lvl="0" algn="just"/>
            <a:r>
              <a:rPr lang="es-ES" sz="2000" dirty="0" smtClean="0">
                <a:solidFill>
                  <a:prstClr val="black"/>
                </a:solidFill>
                <a:ea typeface="Times New Roman"/>
                <a:cs typeface="Arial"/>
              </a:rPr>
              <a:t>H</a:t>
            </a:r>
            <a:r>
              <a:rPr lang="es-ES" sz="2000" baseline="-25000" dirty="0" smtClean="0">
                <a:solidFill>
                  <a:prstClr val="black"/>
                </a:solidFill>
                <a:ea typeface="Times New Roman"/>
                <a:cs typeface="Arial"/>
              </a:rPr>
              <a:t>0</a:t>
            </a:r>
            <a:r>
              <a:rPr lang="es-ES" sz="2000" dirty="0">
                <a:solidFill>
                  <a:prstClr val="black"/>
                </a:solidFill>
                <a:ea typeface="Times New Roman"/>
                <a:cs typeface="Arial"/>
              </a:rPr>
              <a:t>: </a:t>
            </a:r>
            <a:r>
              <a:rPr lang="es-ES" sz="2000" i="1" dirty="0">
                <a:solidFill>
                  <a:prstClr val="black"/>
                </a:solidFill>
                <a:latin typeface="Symbol" panose="05050102010706020507" pitchFamily="18" charset="2"/>
                <a:ea typeface="Times New Roman"/>
                <a:cs typeface="Arial"/>
              </a:rPr>
              <a:t>q</a:t>
            </a:r>
            <a:r>
              <a:rPr lang="es-ES" sz="2000" dirty="0">
                <a:solidFill>
                  <a:prstClr val="black"/>
                </a:solidFill>
                <a:ea typeface="Times New Roman"/>
                <a:cs typeface="Arial"/>
              </a:rPr>
              <a:t> = </a:t>
            </a:r>
            <a:r>
              <a:rPr lang="es-ES" sz="2000" i="1" dirty="0" smtClean="0">
                <a:solidFill>
                  <a:prstClr val="black"/>
                </a:solidFill>
                <a:latin typeface="Symbol" panose="05050102010706020507" pitchFamily="18" charset="2"/>
                <a:ea typeface="Times New Roman"/>
                <a:cs typeface="Arial"/>
              </a:rPr>
              <a:t>q</a:t>
            </a:r>
            <a:r>
              <a:rPr lang="es-ES" sz="2000" i="1" baseline="-25000" dirty="0" smtClean="0">
                <a:solidFill>
                  <a:prstClr val="black"/>
                </a:solidFill>
                <a:latin typeface="Symbol" panose="05050102010706020507" pitchFamily="18" charset="2"/>
                <a:ea typeface="Times New Roman"/>
                <a:cs typeface="Arial"/>
              </a:rPr>
              <a:t>0</a:t>
            </a:r>
            <a:endParaRPr lang="es-ES" sz="2000" i="1" dirty="0" smtClean="0">
              <a:solidFill>
                <a:prstClr val="black"/>
              </a:solidFill>
              <a:latin typeface="Symbol" panose="05050102010706020507" pitchFamily="18" charset="2"/>
              <a:ea typeface="Times New Roman"/>
              <a:cs typeface="Arial"/>
            </a:endParaRPr>
          </a:p>
          <a:p>
            <a:pPr lvl="0" algn="just"/>
            <a:r>
              <a:rPr lang="es-ES" sz="2000" dirty="0" smtClean="0">
                <a:solidFill>
                  <a:prstClr val="black"/>
                </a:solidFill>
                <a:ea typeface="Times New Roman"/>
                <a:cs typeface="Arial"/>
              </a:rPr>
              <a:t>H</a:t>
            </a:r>
            <a:r>
              <a:rPr lang="es-ES" sz="2000" baseline="-25000" dirty="0" smtClean="0">
                <a:solidFill>
                  <a:prstClr val="black"/>
                </a:solidFill>
                <a:ea typeface="Times New Roman"/>
                <a:cs typeface="Arial"/>
              </a:rPr>
              <a:t>1</a:t>
            </a:r>
            <a:r>
              <a:rPr lang="es-ES" sz="2000" dirty="0">
                <a:solidFill>
                  <a:prstClr val="black"/>
                </a:solidFill>
                <a:ea typeface="Times New Roman"/>
                <a:cs typeface="Arial"/>
              </a:rPr>
              <a:t>: </a:t>
            </a:r>
            <a:r>
              <a:rPr lang="es-ES" sz="2000" i="1" dirty="0">
                <a:solidFill>
                  <a:prstClr val="black"/>
                </a:solidFill>
                <a:latin typeface="Symbol" panose="05050102010706020507" pitchFamily="18" charset="2"/>
                <a:ea typeface="Times New Roman"/>
                <a:cs typeface="Arial"/>
              </a:rPr>
              <a:t>q</a:t>
            </a:r>
            <a:r>
              <a:rPr lang="es-ES" sz="2000" dirty="0">
                <a:solidFill>
                  <a:prstClr val="black"/>
                </a:solidFill>
                <a:ea typeface="Times New Roman"/>
                <a:cs typeface="Arial"/>
              </a:rPr>
              <a:t> </a:t>
            </a:r>
            <a:r>
              <a:rPr lang="es-ES" sz="2000" dirty="0" smtClean="0">
                <a:solidFill>
                  <a:prstClr val="black"/>
                </a:solidFill>
                <a:ea typeface="Times New Roman"/>
                <a:cs typeface="Arial"/>
                <a:sym typeface="Symbol"/>
              </a:rPr>
              <a:t></a:t>
            </a:r>
            <a:r>
              <a:rPr lang="es-ES" sz="2000" dirty="0" smtClean="0">
                <a:solidFill>
                  <a:prstClr val="black"/>
                </a:solidFill>
                <a:ea typeface="Times New Roman"/>
                <a:cs typeface="Arial"/>
              </a:rPr>
              <a:t> </a:t>
            </a:r>
            <a:r>
              <a:rPr lang="es-ES" sz="2000" i="1" dirty="0">
                <a:solidFill>
                  <a:prstClr val="black"/>
                </a:solidFill>
                <a:latin typeface="Symbol" panose="05050102010706020507" pitchFamily="18" charset="2"/>
                <a:ea typeface="Times New Roman"/>
                <a:cs typeface="Arial"/>
              </a:rPr>
              <a:t>q</a:t>
            </a:r>
            <a:r>
              <a:rPr lang="es-ES" sz="2000" i="1" baseline="-25000" dirty="0">
                <a:solidFill>
                  <a:prstClr val="black"/>
                </a:solidFill>
                <a:latin typeface="Symbol" panose="05050102010706020507" pitchFamily="18" charset="2"/>
                <a:ea typeface="Times New Roman"/>
                <a:cs typeface="Arial"/>
              </a:rPr>
              <a:t>0 </a:t>
            </a:r>
          </a:p>
        </p:txBody>
      </p:sp>
      <p:sp>
        <p:nvSpPr>
          <p:cNvPr id="4" name="3 CuadroTexto"/>
          <p:cNvSpPr txBox="1"/>
          <p:nvPr/>
        </p:nvSpPr>
        <p:spPr>
          <a:xfrm>
            <a:off x="899592" y="4581128"/>
            <a:ext cx="7158384" cy="584775"/>
          </a:xfrm>
          <a:prstGeom prst="rect">
            <a:avLst/>
          </a:prstGeom>
          <a:noFill/>
        </p:spPr>
        <p:txBody>
          <a:bodyPr wrap="square" rtlCol="0">
            <a:spAutoFit/>
          </a:bodyPr>
          <a:lstStyle/>
          <a:p>
            <a:pPr lvl="0" algn="just"/>
            <a:r>
              <a:rPr lang="es-ES" sz="1600" dirty="0" smtClean="0">
                <a:solidFill>
                  <a:prstClr val="black"/>
                </a:solidFill>
              </a:rPr>
              <a:t>Con </a:t>
            </a:r>
            <a:r>
              <a:rPr lang="es-ES" sz="1600" i="1" dirty="0" smtClean="0">
                <a:solidFill>
                  <a:prstClr val="black"/>
                </a:solidFill>
                <a:latin typeface="Symbol" panose="05050102010706020507" pitchFamily="18" charset="2"/>
                <a:ea typeface="Times New Roman"/>
                <a:cs typeface="Arial"/>
              </a:rPr>
              <a:t>q </a:t>
            </a:r>
            <a:r>
              <a:rPr lang="es-ES" sz="1600" dirty="0" smtClean="0">
                <a:solidFill>
                  <a:prstClr val="black"/>
                </a:solidFill>
                <a:ea typeface="Times New Roman"/>
                <a:cs typeface="Arial"/>
              </a:rPr>
              <a:t>se designa genéricamente el parámetro y con </a:t>
            </a:r>
            <a:r>
              <a:rPr lang="es-ES" sz="1600" i="1" dirty="0">
                <a:solidFill>
                  <a:prstClr val="black"/>
                </a:solidFill>
                <a:latin typeface="Symbol" panose="05050102010706020507" pitchFamily="18" charset="2"/>
                <a:ea typeface="Times New Roman"/>
                <a:cs typeface="Arial"/>
              </a:rPr>
              <a:t>q</a:t>
            </a:r>
            <a:r>
              <a:rPr lang="es-ES" sz="1600" i="1" baseline="-25000" dirty="0">
                <a:solidFill>
                  <a:prstClr val="black"/>
                </a:solidFill>
                <a:latin typeface="Symbol" panose="05050102010706020507" pitchFamily="18" charset="2"/>
                <a:ea typeface="Times New Roman"/>
                <a:cs typeface="Arial"/>
              </a:rPr>
              <a:t>0</a:t>
            </a:r>
            <a:r>
              <a:rPr lang="es-ES" sz="1600" dirty="0" smtClean="0">
                <a:solidFill>
                  <a:prstClr val="black"/>
                </a:solidFill>
                <a:ea typeface="Times New Roman"/>
                <a:cs typeface="Arial"/>
              </a:rPr>
              <a:t> su valor bajo H</a:t>
            </a:r>
            <a:r>
              <a:rPr lang="es-ES" sz="1600" baseline="-25000" dirty="0" smtClean="0">
                <a:solidFill>
                  <a:prstClr val="black"/>
                </a:solidFill>
                <a:ea typeface="Times New Roman"/>
                <a:cs typeface="Arial"/>
              </a:rPr>
              <a:t>0</a:t>
            </a:r>
            <a:r>
              <a:rPr lang="es-ES" sz="1600" dirty="0" smtClean="0">
                <a:solidFill>
                  <a:prstClr val="black"/>
                </a:solidFill>
                <a:ea typeface="Times New Roman"/>
                <a:cs typeface="Arial"/>
              </a:rPr>
              <a:t>. </a:t>
            </a:r>
          </a:p>
          <a:p>
            <a:pPr lvl="0" algn="just"/>
            <a:r>
              <a:rPr lang="es-ES" sz="1600" dirty="0" smtClean="0">
                <a:solidFill>
                  <a:prstClr val="black"/>
                </a:solidFill>
                <a:ea typeface="Times New Roman"/>
                <a:cs typeface="Arial"/>
              </a:rPr>
              <a:t>En nuestro ejemplo eran </a:t>
            </a:r>
            <a:r>
              <a:rPr lang="es-ES" sz="1600" i="1" dirty="0" smtClean="0">
                <a:solidFill>
                  <a:prstClr val="black"/>
                </a:solidFill>
                <a:latin typeface="Symbol" panose="05050102010706020507" pitchFamily="18" charset="2"/>
                <a:ea typeface="Times New Roman"/>
                <a:cs typeface="Arial"/>
              </a:rPr>
              <a:t>m </a:t>
            </a:r>
            <a:r>
              <a:rPr lang="es-ES" sz="1600" dirty="0" smtClean="0">
                <a:solidFill>
                  <a:prstClr val="black"/>
                </a:solidFill>
                <a:ea typeface="Times New Roman"/>
                <a:cs typeface="Arial"/>
              </a:rPr>
              <a:t>y 60.</a:t>
            </a:r>
            <a:endParaRPr lang="es-ES" sz="1600"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088" y="260648"/>
            <a:ext cx="7063888" cy="329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297247" y="3551930"/>
            <a:ext cx="1608936" cy="707886"/>
          </a:xfrm>
          <a:prstGeom prst="rect">
            <a:avLst/>
          </a:prstGeom>
          <a:noFill/>
        </p:spPr>
        <p:txBody>
          <a:bodyPr wrap="square" rtlCol="0">
            <a:spAutoFit/>
          </a:bodyPr>
          <a:lstStyle/>
          <a:p>
            <a:pPr marL="266700" lvl="0" algn="just">
              <a:spcBef>
                <a:spcPts val="1200"/>
              </a:spcBef>
            </a:pPr>
            <a:r>
              <a:rPr lang="es-ES" sz="2000" dirty="0">
                <a:solidFill>
                  <a:prstClr val="black"/>
                </a:solidFill>
                <a:ea typeface="Times New Roman"/>
                <a:cs typeface="Arial"/>
              </a:rPr>
              <a:t>H</a:t>
            </a:r>
            <a:r>
              <a:rPr lang="es-ES" sz="2000" baseline="-25000" dirty="0">
                <a:solidFill>
                  <a:prstClr val="black"/>
                </a:solidFill>
                <a:ea typeface="Times New Roman"/>
                <a:cs typeface="Arial"/>
              </a:rPr>
              <a:t>0</a:t>
            </a:r>
            <a:r>
              <a:rPr lang="es-ES" sz="2000" dirty="0">
                <a:solidFill>
                  <a:prstClr val="black"/>
                </a:solidFill>
                <a:ea typeface="Times New Roman"/>
                <a:cs typeface="Arial"/>
              </a:rPr>
              <a:t>: </a:t>
            </a:r>
            <a:r>
              <a:rPr lang="es-ES" sz="2000" i="1" dirty="0">
                <a:solidFill>
                  <a:prstClr val="black"/>
                </a:solidFill>
                <a:latin typeface="Symbol" panose="05050102010706020507" pitchFamily="18" charset="2"/>
                <a:ea typeface="Times New Roman"/>
                <a:cs typeface="Arial"/>
              </a:rPr>
              <a:t>q</a:t>
            </a:r>
            <a:r>
              <a:rPr lang="es-ES" sz="2000" dirty="0">
                <a:solidFill>
                  <a:prstClr val="black"/>
                </a:solidFill>
                <a:ea typeface="Times New Roman"/>
                <a:cs typeface="Arial"/>
              </a:rPr>
              <a:t> = </a:t>
            </a:r>
            <a:r>
              <a:rPr lang="es-ES" sz="2000" i="1" dirty="0" smtClean="0">
                <a:solidFill>
                  <a:prstClr val="black"/>
                </a:solidFill>
                <a:latin typeface="Symbol" panose="05050102010706020507" pitchFamily="18" charset="2"/>
                <a:ea typeface="Times New Roman"/>
                <a:cs typeface="Arial"/>
              </a:rPr>
              <a:t>q</a:t>
            </a:r>
            <a:r>
              <a:rPr lang="es-ES" sz="2000" i="1" baseline="-25000" dirty="0" smtClean="0">
                <a:solidFill>
                  <a:prstClr val="black"/>
                </a:solidFill>
                <a:latin typeface="Symbol" panose="05050102010706020507" pitchFamily="18" charset="2"/>
                <a:ea typeface="Times New Roman"/>
                <a:cs typeface="Arial"/>
              </a:rPr>
              <a:t>0</a:t>
            </a:r>
            <a:endParaRPr lang="es-ES" sz="2000" dirty="0" smtClean="0">
              <a:solidFill>
                <a:prstClr val="black"/>
              </a:solidFill>
              <a:ea typeface="Calibri"/>
              <a:cs typeface="Times New Roman"/>
            </a:endParaRPr>
          </a:p>
          <a:p>
            <a:pPr lvl="0" indent="266700" algn="just"/>
            <a:r>
              <a:rPr lang="es-ES" sz="2000" dirty="0" smtClean="0">
                <a:solidFill>
                  <a:prstClr val="black"/>
                </a:solidFill>
                <a:ea typeface="Times New Roman"/>
                <a:cs typeface="Arial"/>
              </a:rPr>
              <a:t>H</a:t>
            </a:r>
            <a:r>
              <a:rPr lang="es-ES" sz="2000" baseline="-25000" dirty="0" smtClean="0">
                <a:solidFill>
                  <a:prstClr val="black"/>
                </a:solidFill>
                <a:ea typeface="Times New Roman"/>
                <a:cs typeface="Arial"/>
              </a:rPr>
              <a:t>1</a:t>
            </a:r>
            <a:r>
              <a:rPr lang="es-ES" sz="2000" dirty="0" smtClean="0">
                <a:solidFill>
                  <a:prstClr val="black"/>
                </a:solidFill>
                <a:ea typeface="Times New Roman"/>
                <a:cs typeface="Arial"/>
              </a:rPr>
              <a:t>: </a:t>
            </a:r>
            <a:r>
              <a:rPr lang="es-ES" sz="2000" i="1" dirty="0" smtClean="0">
                <a:solidFill>
                  <a:prstClr val="black"/>
                </a:solidFill>
                <a:latin typeface="Symbol" panose="05050102010706020507" pitchFamily="18" charset="2"/>
                <a:ea typeface="Times New Roman"/>
                <a:cs typeface="Arial"/>
              </a:rPr>
              <a:t>q</a:t>
            </a:r>
            <a:r>
              <a:rPr lang="es-ES" sz="2000" dirty="0" smtClean="0">
                <a:solidFill>
                  <a:prstClr val="black"/>
                </a:solidFill>
                <a:ea typeface="Times New Roman"/>
                <a:cs typeface="Arial"/>
              </a:rPr>
              <a:t> &lt; </a:t>
            </a:r>
            <a:r>
              <a:rPr lang="es-ES" sz="2000" i="1" dirty="0" smtClean="0">
                <a:solidFill>
                  <a:prstClr val="black"/>
                </a:solidFill>
                <a:latin typeface="Symbol" panose="05050102010706020507" pitchFamily="18" charset="2"/>
                <a:ea typeface="Times New Roman"/>
                <a:cs typeface="Arial"/>
              </a:rPr>
              <a:t>q</a:t>
            </a:r>
            <a:r>
              <a:rPr lang="es-ES" sz="2000" i="1" baseline="-25000" dirty="0" smtClean="0">
                <a:solidFill>
                  <a:prstClr val="black"/>
                </a:solidFill>
                <a:latin typeface="Symbol" panose="05050102010706020507" pitchFamily="18" charset="2"/>
                <a:ea typeface="Times New Roman"/>
                <a:cs typeface="Arial"/>
              </a:rPr>
              <a:t>0 </a:t>
            </a:r>
            <a:endParaRPr lang="es-ES" sz="2000" i="1" baseline="-25000" dirty="0">
              <a:solidFill>
                <a:prstClr val="black"/>
              </a:solidFill>
              <a:latin typeface="Symbol" panose="05050102010706020507" pitchFamily="18" charset="2"/>
              <a:ea typeface="Times New Roman"/>
              <a:cs typeface="Arial"/>
            </a:endParaRPr>
          </a:p>
        </p:txBody>
      </p:sp>
      <p:sp>
        <p:nvSpPr>
          <p:cNvPr id="6" name="5 CuadroTexto"/>
          <p:cNvSpPr txBox="1"/>
          <p:nvPr/>
        </p:nvSpPr>
        <p:spPr>
          <a:xfrm>
            <a:off x="5940152" y="3551930"/>
            <a:ext cx="1658390" cy="707886"/>
          </a:xfrm>
          <a:prstGeom prst="rect">
            <a:avLst/>
          </a:prstGeom>
          <a:noFill/>
        </p:spPr>
        <p:txBody>
          <a:bodyPr wrap="square" rtlCol="0">
            <a:spAutoFit/>
          </a:bodyPr>
          <a:lstStyle/>
          <a:p>
            <a:pPr marL="266700" lvl="0" algn="just"/>
            <a:r>
              <a:rPr lang="es-ES" sz="2000" dirty="0">
                <a:solidFill>
                  <a:prstClr val="black"/>
                </a:solidFill>
                <a:ea typeface="Times New Roman"/>
                <a:cs typeface="Arial"/>
              </a:rPr>
              <a:t>H</a:t>
            </a:r>
            <a:r>
              <a:rPr lang="es-ES" sz="2000" baseline="-25000" dirty="0">
                <a:solidFill>
                  <a:prstClr val="black"/>
                </a:solidFill>
                <a:ea typeface="Times New Roman"/>
                <a:cs typeface="Arial"/>
              </a:rPr>
              <a:t>0</a:t>
            </a:r>
            <a:r>
              <a:rPr lang="es-ES" sz="2000" dirty="0">
                <a:solidFill>
                  <a:prstClr val="black"/>
                </a:solidFill>
                <a:ea typeface="Times New Roman"/>
                <a:cs typeface="Arial"/>
              </a:rPr>
              <a:t>: </a:t>
            </a:r>
            <a:r>
              <a:rPr lang="es-ES" sz="2000" i="1" dirty="0">
                <a:solidFill>
                  <a:prstClr val="black"/>
                </a:solidFill>
                <a:latin typeface="Symbol" panose="05050102010706020507" pitchFamily="18" charset="2"/>
                <a:ea typeface="Times New Roman"/>
                <a:cs typeface="Arial"/>
              </a:rPr>
              <a:t>q</a:t>
            </a:r>
            <a:r>
              <a:rPr lang="es-ES" sz="2000" dirty="0">
                <a:solidFill>
                  <a:prstClr val="black"/>
                </a:solidFill>
                <a:ea typeface="Times New Roman"/>
                <a:cs typeface="Arial"/>
              </a:rPr>
              <a:t> = </a:t>
            </a:r>
            <a:r>
              <a:rPr lang="es-ES" sz="2000" i="1" dirty="0">
                <a:solidFill>
                  <a:prstClr val="black"/>
                </a:solidFill>
                <a:latin typeface="Symbol" panose="05050102010706020507" pitchFamily="18" charset="2"/>
                <a:ea typeface="Times New Roman"/>
                <a:cs typeface="Arial"/>
              </a:rPr>
              <a:t>q</a:t>
            </a:r>
            <a:r>
              <a:rPr lang="es-ES" sz="2000" i="1" baseline="-25000" dirty="0">
                <a:solidFill>
                  <a:prstClr val="black"/>
                </a:solidFill>
                <a:latin typeface="Symbol" panose="05050102010706020507" pitchFamily="18" charset="2"/>
                <a:ea typeface="Times New Roman"/>
                <a:cs typeface="Arial"/>
              </a:rPr>
              <a:t>0</a:t>
            </a:r>
            <a:r>
              <a:rPr lang="es-ES" sz="2000" i="1" dirty="0">
                <a:solidFill>
                  <a:prstClr val="black"/>
                </a:solidFill>
                <a:latin typeface="Symbol" panose="05050102010706020507" pitchFamily="18" charset="2"/>
                <a:ea typeface="Times New Roman"/>
                <a:cs typeface="Arial"/>
              </a:rPr>
              <a:t> </a:t>
            </a:r>
            <a:endParaRPr lang="es-ES" sz="2000" dirty="0" smtClean="0">
              <a:solidFill>
                <a:prstClr val="black"/>
              </a:solidFill>
              <a:ea typeface="Times New Roman"/>
              <a:cs typeface="Arial"/>
            </a:endParaRPr>
          </a:p>
          <a:p>
            <a:pPr marL="266700" lvl="0" algn="just"/>
            <a:r>
              <a:rPr lang="es-ES" sz="2000" dirty="0" smtClean="0">
                <a:solidFill>
                  <a:prstClr val="black"/>
                </a:solidFill>
                <a:ea typeface="Times New Roman"/>
                <a:cs typeface="Arial"/>
              </a:rPr>
              <a:t>H</a:t>
            </a:r>
            <a:r>
              <a:rPr lang="es-ES" sz="2000" baseline="-25000" dirty="0" smtClean="0">
                <a:solidFill>
                  <a:prstClr val="black"/>
                </a:solidFill>
                <a:ea typeface="Times New Roman"/>
                <a:cs typeface="Arial"/>
              </a:rPr>
              <a:t>1</a:t>
            </a:r>
            <a:r>
              <a:rPr lang="es-ES" sz="2000" dirty="0" smtClean="0">
                <a:solidFill>
                  <a:prstClr val="black"/>
                </a:solidFill>
                <a:ea typeface="Times New Roman"/>
                <a:cs typeface="Arial"/>
              </a:rPr>
              <a:t>: </a:t>
            </a:r>
            <a:r>
              <a:rPr lang="es-ES" sz="2000" i="1" dirty="0" smtClean="0">
                <a:solidFill>
                  <a:prstClr val="black"/>
                </a:solidFill>
                <a:latin typeface="Symbol" panose="05050102010706020507" pitchFamily="18" charset="2"/>
                <a:ea typeface="Times New Roman"/>
                <a:cs typeface="Arial"/>
              </a:rPr>
              <a:t>q</a:t>
            </a:r>
            <a:r>
              <a:rPr lang="es-ES" sz="2000" dirty="0" smtClean="0">
                <a:solidFill>
                  <a:prstClr val="black"/>
                </a:solidFill>
                <a:ea typeface="Times New Roman"/>
                <a:cs typeface="Arial"/>
              </a:rPr>
              <a:t> &gt; </a:t>
            </a:r>
            <a:r>
              <a:rPr lang="es-ES" sz="2000" i="1" dirty="0" smtClean="0">
                <a:solidFill>
                  <a:prstClr val="black"/>
                </a:solidFill>
                <a:latin typeface="Symbol" panose="05050102010706020507" pitchFamily="18" charset="2"/>
                <a:ea typeface="Times New Roman"/>
                <a:cs typeface="Arial"/>
              </a:rPr>
              <a:t>q</a:t>
            </a:r>
            <a:r>
              <a:rPr lang="es-ES" sz="2000" i="1" baseline="-25000" dirty="0" smtClean="0">
                <a:solidFill>
                  <a:prstClr val="black"/>
                </a:solidFill>
                <a:latin typeface="Symbol" panose="05050102010706020507" pitchFamily="18" charset="2"/>
                <a:ea typeface="Times New Roman"/>
                <a:cs typeface="Arial"/>
              </a:rPr>
              <a:t>0 </a:t>
            </a:r>
            <a:endParaRPr lang="es-ES" sz="2000" i="1" baseline="-25000" dirty="0">
              <a:solidFill>
                <a:prstClr val="black"/>
              </a:solidFill>
              <a:latin typeface="Symbol" panose="05050102010706020507" pitchFamily="18" charset="2"/>
              <a:ea typeface="Times New Roman"/>
              <a:cs typeface="Arial"/>
            </a:endParaRPr>
          </a:p>
        </p:txBody>
      </p:sp>
      <p:sp>
        <p:nvSpPr>
          <p:cNvPr id="9" name="8 CuadroTexto"/>
          <p:cNvSpPr txBox="1"/>
          <p:nvPr/>
        </p:nvSpPr>
        <p:spPr>
          <a:xfrm>
            <a:off x="6766700" y="2836967"/>
            <a:ext cx="336952" cy="307777"/>
          </a:xfrm>
          <a:prstGeom prst="rect">
            <a:avLst/>
          </a:prstGeom>
          <a:noFill/>
        </p:spPr>
        <p:txBody>
          <a:bodyPr wrap="none" rtlCol="0">
            <a:spAutoFit/>
          </a:bodyPr>
          <a:lstStyle/>
          <a:p>
            <a:pPr lvl="0" algn="just"/>
            <a:r>
              <a:rPr lang="es-ES" sz="1400" i="1" dirty="0">
                <a:solidFill>
                  <a:prstClr val="black"/>
                </a:solidFill>
                <a:latin typeface="Symbol" panose="05050102010706020507" pitchFamily="18" charset="2"/>
                <a:ea typeface="Times New Roman"/>
                <a:cs typeface="Arial"/>
              </a:rPr>
              <a:t>q</a:t>
            </a:r>
            <a:r>
              <a:rPr lang="es-ES" sz="1400" i="1" baseline="-25000" dirty="0">
                <a:solidFill>
                  <a:prstClr val="black"/>
                </a:solidFill>
                <a:latin typeface="Symbol" panose="05050102010706020507" pitchFamily="18" charset="2"/>
                <a:ea typeface="Times New Roman"/>
                <a:cs typeface="Arial"/>
              </a:rPr>
              <a:t>0</a:t>
            </a:r>
            <a:endParaRPr lang="es-ES" sz="1400" i="1" dirty="0">
              <a:solidFill>
                <a:prstClr val="black"/>
              </a:solidFill>
              <a:latin typeface="Symbol" panose="05050102010706020507" pitchFamily="18" charset="2"/>
              <a:ea typeface="Times New Roman"/>
              <a:cs typeface="Arial"/>
            </a:endParaRPr>
          </a:p>
        </p:txBody>
      </p:sp>
      <p:sp>
        <p:nvSpPr>
          <p:cNvPr id="10" name="9 CuadroTexto"/>
          <p:cNvSpPr txBox="1"/>
          <p:nvPr/>
        </p:nvSpPr>
        <p:spPr>
          <a:xfrm>
            <a:off x="2101715" y="2892305"/>
            <a:ext cx="336952" cy="307777"/>
          </a:xfrm>
          <a:prstGeom prst="rect">
            <a:avLst/>
          </a:prstGeom>
          <a:noFill/>
        </p:spPr>
        <p:txBody>
          <a:bodyPr wrap="none" rtlCol="0">
            <a:spAutoFit/>
          </a:bodyPr>
          <a:lstStyle/>
          <a:p>
            <a:pPr lvl="0" algn="just"/>
            <a:r>
              <a:rPr lang="es-ES" sz="1400" i="1" dirty="0">
                <a:solidFill>
                  <a:prstClr val="black"/>
                </a:solidFill>
                <a:latin typeface="Symbol" panose="05050102010706020507" pitchFamily="18" charset="2"/>
                <a:ea typeface="Times New Roman"/>
                <a:cs typeface="Arial"/>
              </a:rPr>
              <a:t>q</a:t>
            </a:r>
            <a:r>
              <a:rPr lang="es-ES" sz="1400" i="1" baseline="-25000" dirty="0">
                <a:solidFill>
                  <a:prstClr val="black"/>
                </a:solidFill>
                <a:latin typeface="Symbol" panose="05050102010706020507" pitchFamily="18" charset="2"/>
                <a:ea typeface="Times New Roman"/>
                <a:cs typeface="Arial"/>
              </a:rPr>
              <a:t>0</a:t>
            </a:r>
            <a:endParaRPr lang="es-ES" sz="1400" i="1" dirty="0">
              <a:solidFill>
                <a:prstClr val="black"/>
              </a:solidFill>
              <a:latin typeface="Symbol" panose="05050102010706020507" pitchFamily="18" charset="2"/>
              <a:ea typeface="Times New Roman"/>
              <a:cs typeface="Arial"/>
            </a:endParaRPr>
          </a:p>
        </p:txBody>
      </p:sp>
      <p:sp>
        <p:nvSpPr>
          <p:cNvPr id="11" name="10 CuadroTexto"/>
          <p:cNvSpPr txBox="1"/>
          <p:nvPr/>
        </p:nvSpPr>
        <p:spPr>
          <a:xfrm>
            <a:off x="4375892" y="2864570"/>
            <a:ext cx="336952" cy="307777"/>
          </a:xfrm>
          <a:prstGeom prst="rect">
            <a:avLst/>
          </a:prstGeom>
          <a:noFill/>
        </p:spPr>
        <p:txBody>
          <a:bodyPr wrap="none" rtlCol="0">
            <a:spAutoFit/>
          </a:bodyPr>
          <a:lstStyle/>
          <a:p>
            <a:pPr lvl="0" algn="just"/>
            <a:r>
              <a:rPr lang="es-ES" sz="1400" i="1" dirty="0">
                <a:solidFill>
                  <a:prstClr val="black"/>
                </a:solidFill>
                <a:latin typeface="Symbol" panose="05050102010706020507" pitchFamily="18" charset="2"/>
                <a:ea typeface="Times New Roman"/>
                <a:cs typeface="Arial"/>
              </a:rPr>
              <a:t>q</a:t>
            </a:r>
            <a:r>
              <a:rPr lang="es-ES" sz="1400" i="1" baseline="-25000" dirty="0">
                <a:solidFill>
                  <a:prstClr val="black"/>
                </a:solidFill>
                <a:latin typeface="Symbol" panose="05050102010706020507" pitchFamily="18" charset="2"/>
                <a:ea typeface="Times New Roman"/>
                <a:cs typeface="Arial"/>
              </a:rPr>
              <a:t>0</a:t>
            </a:r>
            <a:endParaRPr lang="es-ES" sz="1400" i="1" dirty="0">
              <a:solidFill>
                <a:prstClr val="black"/>
              </a:solidFill>
              <a:latin typeface="Symbol" panose="05050102010706020507" pitchFamily="18" charset="2"/>
              <a:ea typeface="Times New Roman"/>
              <a:cs typeface="Arial"/>
            </a:endParaRPr>
          </a:p>
        </p:txBody>
      </p:sp>
    </p:spTree>
    <p:extLst>
      <p:ext uri="{BB962C8B-B14F-4D97-AF65-F5344CB8AC3E}">
        <p14:creationId xmlns:p14="http://schemas.microsoft.com/office/powerpoint/2010/main" val="38184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a:spLocks noGrp="1"/>
          </p:cNvSpPr>
          <p:nvPr>
            <p:ph type="title"/>
          </p:nvPr>
        </p:nvSpPr>
        <p:spPr>
          <a:xfrm>
            <a:off x="2843808" y="5517232"/>
            <a:ext cx="5805263" cy="792088"/>
          </a:xfrm>
        </p:spPr>
        <p:txBody>
          <a:bodyPr/>
          <a:lstStyle/>
          <a:p>
            <a:pPr marL="0" indent="0">
              <a:buNone/>
            </a:pPr>
            <a:r>
              <a:rPr lang="es-AR" sz="4400" dirty="0" smtClean="0"/>
              <a:t>Hipótesis Estadística</a:t>
            </a:r>
            <a:endParaRPr lang="es-AR" sz="4400" dirty="0"/>
          </a:p>
        </p:txBody>
      </p:sp>
      <p:sp>
        <p:nvSpPr>
          <p:cNvPr id="3" name="Marcador de contenido 2">
            <a:extLst>
              <a:ext uri="{FF2B5EF4-FFF2-40B4-BE49-F238E27FC236}">
                <a16:creationId xmlns:a16="http://schemas.microsoft.com/office/drawing/2014/main" id="{24AFA335-9708-4070-98BE-78D2285B67E8}"/>
              </a:ext>
            </a:extLst>
          </p:cNvPr>
          <p:cNvSpPr>
            <a:spLocks noGrp="1"/>
          </p:cNvSpPr>
          <p:nvPr>
            <p:ph sz="quarter" idx="13"/>
          </p:nvPr>
        </p:nvSpPr>
        <p:spPr>
          <a:xfrm>
            <a:off x="827584" y="1412776"/>
            <a:ext cx="7272808" cy="2520280"/>
          </a:xfrm>
          <a:solidFill>
            <a:schemeClr val="accent6">
              <a:lumMod val="20000"/>
              <a:lumOff val="80000"/>
            </a:schemeClr>
          </a:solidFill>
        </p:spPr>
        <p:txBody>
          <a:bodyPr>
            <a:normAutofit fontScale="85000" lnSpcReduction="10000"/>
          </a:bodyPr>
          <a:lstStyle/>
          <a:p>
            <a:pPr marL="0" indent="0" algn="just">
              <a:lnSpc>
                <a:spcPct val="150000"/>
              </a:lnSpc>
              <a:spcBef>
                <a:spcPct val="0"/>
              </a:spcBef>
              <a:buClrTx/>
              <a:buNone/>
              <a:tabLst>
                <a:tab pos="539750" algn="l"/>
                <a:tab pos="7350125" algn="l"/>
              </a:tabLst>
            </a:pPr>
            <a:r>
              <a:rPr lang="es-ES_tradnl" altLang="es-ES" sz="2400" dirty="0"/>
              <a:t>	</a:t>
            </a:r>
            <a:r>
              <a:rPr lang="es-ES" altLang="es-ES" sz="2800" i="1" dirty="0" smtClean="0"/>
              <a:t>Es una afirmación referida a cualquier característica de la distribución de probabilidades de una variable aleatoria o de varias variables  aleatorias observadas conjuntamente.</a:t>
            </a:r>
            <a:endParaRPr lang="es-ES" altLang="es-ES" sz="2800" i="1" dirty="0"/>
          </a:p>
          <a:p>
            <a:pPr algn="just">
              <a:spcBef>
                <a:spcPct val="0"/>
              </a:spcBef>
              <a:buClrTx/>
              <a:buNone/>
            </a:pPr>
            <a:endParaRPr lang="es-ES" altLang="es-ES" sz="2400" dirty="0"/>
          </a:p>
          <a:p>
            <a:pPr algn="just">
              <a:lnSpc>
                <a:spcPct val="150000"/>
              </a:lnSpc>
              <a:spcBef>
                <a:spcPct val="0"/>
              </a:spcBef>
              <a:buClrTx/>
              <a:buNone/>
              <a:tabLst>
                <a:tab pos="539750" algn="l"/>
              </a:tabLst>
            </a:pPr>
            <a:endParaRPr lang="es-AR" dirty="0"/>
          </a:p>
        </p:txBody>
      </p:sp>
    </p:spTree>
    <p:extLst>
      <p:ext uri="{BB962C8B-B14F-4D97-AF65-F5344CB8AC3E}">
        <p14:creationId xmlns:p14="http://schemas.microsoft.com/office/powerpoint/2010/main" val="3368288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2563" y="548680"/>
            <a:ext cx="8062557" cy="4955203"/>
          </a:xfrm>
          <a:prstGeom prst="rect">
            <a:avLst/>
          </a:prstGeom>
          <a:noFill/>
        </p:spPr>
        <p:txBody>
          <a:bodyPr wrap="square" rtlCol="0">
            <a:spAutoFit/>
          </a:bodyPr>
          <a:lstStyle/>
          <a:p>
            <a:pPr lvl="0" algn="just">
              <a:spcBef>
                <a:spcPts val="600"/>
              </a:spcBef>
              <a:spcAft>
                <a:spcPts val="600"/>
              </a:spcAft>
            </a:pPr>
            <a:r>
              <a:rPr lang="es-ES" dirty="0" smtClean="0">
                <a:solidFill>
                  <a:prstClr val="black"/>
                </a:solidFill>
              </a:rPr>
              <a:t>	Cuando </a:t>
            </a:r>
            <a:r>
              <a:rPr lang="es-ES" dirty="0">
                <a:solidFill>
                  <a:prstClr val="black"/>
                </a:solidFill>
              </a:rPr>
              <a:t>la prueba es unilateral (se rechaza a una sola cola), ¿por qué no se considera lo que podría ocurrir en la otra cola</a:t>
            </a:r>
            <a:r>
              <a:rPr lang="es-ES" dirty="0" smtClean="0">
                <a:solidFill>
                  <a:prstClr val="black"/>
                </a:solidFill>
              </a:rPr>
              <a:t>?</a:t>
            </a:r>
          </a:p>
          <a:p>
            <a:pPr lvl="0" algn="just">
              <a:spcBef>
                <a:spcPts val="600"/>
              </a:spcBef>
              <a:spcAft>
                <a:spcPts val="600"/>
              </a:spcAft>
            </a:pPr>
            <a:r>
              <a:rPr lang="es-ES" dirty="0">
                <a:solidFill>
                  <a:prstClr val="black"/>
                </a:solidFill>
              </a:rPr>
              <a:t>	En nuestro </a:t>
            </a:r>
            <a:r>
              <a:rPr lang="es-ES">
                <a:solidFill>
                  <a:prstClr val="black"/>
                </a:solidFill>
              </a:rPr>
              <a:t>ejemplo </a:t>
            </a:r>
            <a:r>
              <a:rPr lang="es-ES" smtClean="0">
                <a:solidFill>
                  <a:prstClr val="black"/>
                </a:solidFill>
              </a:rPr>
              <a:t>contrastamos </a:t>
            </a:r>
            <a:r>
              <a:rPr lang="es-ES" dirty="0" smtClean="0">
                <a:solidFill>
                  <a:prstClr val="black"/>
                </a:solidFill>
              </a:rPr>
              <a:t>que </a:t>
            </a:r>
            <a:r>
              <a:rPr lang="es-ES" dirty="0">
                <a:solidFill>
                  <a:prstClr val="black"/>
                </a:solidFill>
              </a:rPr>
              <a:t>el programa no tiene efecto (H</a:t>
            </a:r>
            <a:r>
              <a:rPr lang="es-ES" baseline="-25000" dirty="0">
                <a:solidFill>
                  <a:prstClr val="black"/>
                </a:solidFill>
              </a:rPr>
              <a:t>0</a:t>
            </a:r>
            <a:r>
              <a:rPr lang="es-ES" dirty="0">
                <a:solidFill>
                  <a:prstClr val="black"/>
                </a:solidFill>
              </a:rPr>
              <a:t>) contra que disminuye los tiempos de reacción. Por tanto, se está ignorando la posibilidad de que el entrenamiento empeorara las cosas; es decir, que aumentara los tiempos de reacción. </a:t>
            </a:r>
            <a:endParaRPr lang="es-ES" dirty="0" smtClean="0">
              <a:solidFill>
                <a:prstClr val="black"/>
              </a:solidFill>
            </a:endParaRPr>
          </a:p>
          <a:p>
            <a:pPr lvl="0" algn="just">
              <a:spcBef>
                <a:spcPts val="600"/>
              </a:spcBef>
              <a:spcAft>
                <a:spcPts val="600"/>
              </a:spcAft>
            </a:pPr>
            <a:r>
              <a:rPr lang="es-ES" dirty="0">
                <a:solidFill>
                  <a:prstClr val="black"/>
                </a:solidFill>
              </a:rPr>
              <a:t>	</a:t>
            </a:r>
            <a:r>
              <a:rPr lang="es-ES" dirty="0" smtClean="0">
                <a:solidFill>
                  <a:prstClr val="black"/>
                </a:solidFill>
              </a:rPr>
              <a:t>La </a:t>
            </a:r>
            <a:r>
              <a:rPr lang="es-ES" dirty="0">
                <a:solidFill>
                  <a:prstClr val="black"/>
                </a:solidFill>
              </a:rPr>
              <a:t>lógica de este proceder es que, en los </a:t>
            </a:r>
            <a:r>
              <a:rPr lang="es-ES" dirty="0" err="1">
                <a:solidFill>
                  <a:prstClr val="black"/>
                </a:solidFill>
              </a:rPr>
              <a:t>tests</a:t>
            </a:r>
            <a:r>
              <a:rPr lang="es-ES" dirty="0">
                <a:solidFill>
                  <a:prstClr val="black"/>
                </a:solidFill>
              </a:rPr>
              <a:t> unilaterales se busca dar evidencia a favor de H</a:t>
            </a:r>
            <a:r>
              <a:rPr lang="es-ES" baseline="-25000" dirty="0">
                <a:solidFill>
                  <a:prstClr val="black"/>
                </a:solidFill>
              </a:rPr>
              <a:t>1</a:t>
            </a:r>
            <a:r>
              <a:rPr lang="es-ES" dirty="0">
                <a:solidFill>
                  <a:prstClr val="black"/>
                </a:solidFill>
              </a:rPr>
              <a:t>. En este caso sería: “Si hay evidencia de que el programa mejora los tiempos de reacción, lo implementaremos”. </a:t>
            </a:r>
            <a:endParaRPr lang="es-ES" dirty="0" smtClean="0">
              <a:solidFill>
                <a:prstClr val="black"/>
              </a:solidFill>
            </a:endParaRPr>
          </a:p>
          <a:p>
            <a:pPr lvl="0" algn="just">
              <a:spcBef>
                <a:spcPts val="600"/>
              </a:spcBef>
              <a:spcAft>
                <a:spcPts val="600"/>
              </a:spcAft>
            </a:pPr>
            <a:r>
              <a:rPr lang="es-ES" dirty="0">
                <a:solidFill>
                  <a:prstClr val="black"/>
                </a:solidFill>
              </a:rPr>
              <a:t>	</a:t>
            </a:r>
            <a:r>
              <a:rPr lang="es-ES" dirty="0" smtClean="0">
                <a:solidFill>
                  <a:prstClr val="black"/>
                </a:solidFill>
              </a:rPr>
              <a:t>Si hay </a:t>
            </a:r>
            <a:r>
              <a:rPr lang="es-ES" dirty="0">
                <a:solidFill>
                  <a:prstClr val="black"/>
                </a:solidFill>
              </a:rPr>
              <a:t>evidencias de que el tiempo de reacción es inferior a </a:t>
            </a:r>
            <a:r>
              <a:rPr lang="es-ES" dirty="0" smtClean="0">
                <a:solidFill>
                  <a:prstClr val="black"/>
                </a:solidFill>
              </a:rPr>
              <a:t>60</a:t>
            </a:r>
            <a:r>
              <a:rPr lang="es-ES" dirty="0">
                <a:solidFill>
                  <a:prstClr val="black"/>
                </a:solidFill>
              </a:rPr>
              <a:t>, con más razón </a:t>
            </a:r>
            <a:r>
              <a:rPr lang="es-ES" dirty="0" smtClean="0">
                <a:solidFill>
                  <a:prstClr val="black"/>
                </a:solidFill>
              </a:rPr>
              <a:t>hay evidencias en contra de cualquier valor postulado superior a 60. Entonces no </a:t>
            </a:r>
            <a:r>
              <a:rPr lang="es-ES" dirty="0">
                <a:solidFill>
                  <a:prstClr val="black"/>
                </a:solidFill>
              </a:rPr>
              <a:t>sería necesario considerar </a:t>
            </a:r>
            <a:r>
              <a:rPr lang="es-ES" dirty="0" smtClean="0">
                <a:solidFill>
                  <a:prstClr val="black"/>
                </a:solidFill>
              </a:rPr>
              <a:t>la situación de </a:t>
            </a:r>
            <a:r>
              <a:rPr lang="es-ES" sz="2000" i="1" dirty="0" smtClean="0">
                <a:solidFill>
                  <a:prstClr val="black"/>
                </a:solidFill>
                <a:latin typeface="Symbol" panose="05050102010706020507" pitchFamily="18" charset="2"/>
                <a:ea typeface="Times New Roman"/>
                <a:cs typeface="Arial"/>
              </a:rPr>
              <a:t>m</a:t>
            </a:r>
            <a:r>
              <a:rPr lang="es-ES" sz="2000" i="1" baseline="-25000" dirty="0" smtClean="0">
                <a:solidFill>
                  <a:prstClr val="black"/>
                </a:solidFill>
                <a:latin typeface="Symbol" panose="05050102010706020507" pitchFamily="18" charset="2"/>
                <a:ea typeface="Times New Roman"/>
                <a:cs typeface="Arial"/>
              </a:rPr>
              <a:t> </a:t>
            </a:r>
            <a:r>
              <a:rPr lang="es-ES" sz="2000" dirty="0" smtClean="0">
                <a:solidFill>
                  <a:prstClr val="black"/>
                </a:solidFill>
                <a:ea typeface="Times New Roman"/>
                <a:cs typeface="Arial"/>
              </a:rPr>
              <a:t>&gt; 60 en H</a:t>
            </a:r>
            <a:r>
              <a:rPr lang="es-ES" sz="2000" baseline="-25000" dirty="0" smtClean="0">
                <a:solidFill>
                  <a:prstClr val="black"/>
                </a:solidFill>
                <a:ea typeface="Times New Roman"/>
                <a:cs typeface="Arial"/>
              </a:rPr>
              <a:t>0</a:t>
            </a:r>
            <a:r>
              <a:rPr lang="es-ES" dirty="0" smtClean="0">
                <a:solidFill>
                  <a:prstClr val="black"/>
                </a:solidFill>
              </a:rPr>
              <a:t>. </a:t>
            </a:r>
          </a:p>
          <a:p>
            <a:pPr lvl="0" algn="just">
              <a:spcBef>
                <a:spcPts val="600"/>
              </a:spcBef>
              <a:spcAft>
                <a:spcPts val="600"/>
              </a:spcAft>
            </a:pPr>
            <a:r>
              <a:rPr lang="es-ES" dirty="0">
                <a:solidFill>
                  <a:prstClr val="black"/>
                </a:solidFill>
              </a:rPr>
              <a:t>	</a:t>
            </a:r>
            <a:r>
              <a:rPr lang="es-ES" dirty="0" smtClean="0">
                <a:solidFill>
                  <a:prstClr val="black"/>
                </a:solidFill>
              </a:rPr>
              <a:t>Por tanto, en el contraste de </a:t>
            </a:r>
            <a:r>
              <a:rPr lang="es-ES" sz="2000" dirty="0" smtClean="0">
                <a:solidFill>
                  <a:prstClr val="black"/>
                </a:solidFill>
                <a:ea typeface="Times New Roman"/>
                <a:cs typeface="Arial"/>
              </a:rPr>
              <a:t>H</a:t>
            </a:r>
            <a:r>
              <a:rPr lang="es-ES" sz="2000" baseline="-25000" dirty="0" smtClean="0">
                <a:solidFill>
                  <a:prstClr val="black"/>
                </a:solidFill>
                <a:ea typeface="Times New Roman"/>
                <a:cs typeface="Arial"/>
              </a:rPr>
              <a:t>0</a:t>
            </a:r>
            <a:r>
              <a:rPr lang="es-ES" sz="2000" dirty="0">
                <a:solidFill>
                  <a:prstClr val="black"/>
                </a:solidFill>
                <a:ea typeface="Times New Roman"/>
                <a:cs typeface="Arial"/>
              </a:rPr>
              <a:t>: </a:t>
            </a:r>
            <a:r>
              <a:rPr lang="es-ES" sz="2000" i="1" dirty="0" smtClean="0">
                <a:solidFill>
                  <a:prstClr val="black"/>
                </a:solidFill>
                <a:latin typeface="Symbol" panose="05050102010706020507" pitchFamily="18" charset="2"/>
                <a:ea typeface="Times New Roman"/>
                <a:cs typeface="Arial"/>
              </a:rPr>
              <a:t>m</a:t>
            </a:r>
            <a:r>
              <a:rPr lang="es-ES" sz="2000" dirty="0" smtClean="0">
                <a:solidFill>
                  <a:prstClr val="black"/>
                </a:solidFill>
                <a:ea typeface="Times New Roman"/>
                <a:cs typeface="Arial"/>
              </a:rPr>
              <a:t> </a:t>
            </a:r>
            <a:r>
              <a:rPr lang="es-ES" sz="2000" dirty="0">
                <a:solidFill>
                  <a:prstClr val="black"/>
                </a:solidFill>
                <a:ea typeface="Times New Roman"/>
                <a:cs typeface="Arial"/>
              </a:rPr>
              <a:t>= </a:t>
            </a:r>
            <a:r>
              <a:rPr lang="es-ES" sz="2000" dirty="0" smtClean="0">
                <a:solidFill>
                  <a:prstClr val="black"/>
                </a:solidFill>
                <a:ea typeface="Times New Roman"/>
                <a:cs typeface="Arial"/>
              </a:rPr>
              <a:t>60</a:t>
            </a:r>
            <a:r>
              <a:rPr lang="es-ES" sz="2000" i="1" baseline="-25000" dirty="0" smtClean="0">
                <a:solidFill>
                  <a:prstClr val="black"/>
                </a:solidFill>
                <a:latin typeface="Symbol" panose="05050102010706020507" pitchFamily="18" charset="2"/>
                <a:ea typeface="Times New Roman"/>
                <a:cs typeface="Arial"/>
              </a:rPr>
              <a:t> </a:t>
            </a:r>
            <a:r>
              <a:rPr lang="es-ES" sz="2000" i="1" dirty="0" smtClean="0">
                <a:solidFill>
                  <a:prstClr val="black"/>
                </a:solidFill>
                <a:ea typeface="Times New Roman"/>
                <a:cs typeface="Arial"/>
              </a:rPr>
              <a:t> </a:t>
            </a:r>
            <a:r>
              <a:rPr lang="es-ES" sz="2000" dirty="0" smtClean="0">
                <a:solidFill>
                  <a:prstClr val="black"/>
                </a:solidFill>
                <a:ea typeface="Times New Roman"/>
                <a:cs typeface="Arial"/>
              </a:rPr>
              <a:t>vs</a:t>
            </a:r>
            <a:r>
              <a:rPr lang="es-ES" sz="2000" i="1" dirty="0" smtClean="0">
                <a:solidFill>
                  <a:prstClr val="black"/>
                </a:solidFill>
                <a:ea typeface="Times New Roman"/>
                <a:cs typeface="Arial"/>
              </a:rPr>
              <a:t> </a:t>
            </a:r>
            <a:r>
              <a:rPr lang="es-ES" sz="2000" dirty="0" smtClean="0">
                <a:solidFill>
                  <a:prstClr val="black"/>
                </a:solidFill>
                <a:ea typeface="Times New Roman"/>
                <a:cs typeface="Arial"/>
              </a:rPr>
              <a:t>H</a:t>
            </a:r>
            <a:r>
              <a:rPr lang="es-ES" sz="2000" baseline="-25000" dirty="0" smtClean="0">
                <a:solidFill>
                  <a:prstClr val="black"/>
                </a:solidFill>
                <a:ea typeface="Times New Roman"/>
                <a:cs typeface="Arial"/>
              </a:rPr>
              <a:t>1</a:t>
            </a:r>
            <a:r>
              <a:rPr lang="es-ES" sz="2000" dirty="0">
                <a:solidFill>
                  <a:prstClr val="black"/>
                </a:solidFill>
                <a:ea typeface="Times New Roman"/>
                <a:cs typeface="Arial"/>
              </a:rPr>
              <a:t>: </a:t>
            </a:r>
            <a:r>
              <a:rPr lang="es-ES" sz="2000" i="1" dirty="0" smtClean="0">
                <a:solidFill>
                  <a:prstClr val="black"/>
                </a:solidFill>
                <a:latin typeface="Symbol" panose="05050102010706020507" pitchFamily="18" charset="2"/>
                <a:ea typeface="Times New Roman"/>
                <a:cs typeface="Arial"/>
              </a:rPr>
              <a:t>m</a:t>
            </a:r>
            <a:r>
              <a:rPr lang="es-ES" sz="2000" dirty="0" smtClean="0">
                <a:solidFill>
                  <a:prstClr val="black"/>
                </a:solidFill>
                <a:ea typeface="Times New Roman"/>
                <a:cs typeface="Arial"/>
              </a:rPr>
              <a:t> </a:t>
            </a:r>
            <a:r>
              <a:rPr lang="es-ES" sz="2000" dirty="0">
                <a:solidFill>
                  <a:prstClr val="black"/>
                </a:solidFill>
                <a:ea typeface="Times New Roman"/>
                <a:cs typeface="Arial"/>
              </a:rPr>
              <a:t>&lt; 60</a:t>
            </a:r>
            <a:r>
              <a:rPr lang="es-ES" sz="2000" i="1" baseline="-25000" dirty="0" smtClean="0">
                <a:solidFill>
                  <a:prstClr val="black"/>
                </a:solidFill>
                <a:latin typeface="Symbol" panose="05050102010706020507" pitchFamily="18" charset="2"/>
                <a:ea typeface="Times New Roman"/>
                <a:cs typeface="Arial"/>
              </a:rPr>
              <a:t>  </a:t>
            </a:r>
            <a:r>
              <a:rPr lang="es-ES" dirty="0" smtClean="0">
                <a:solidFill>
                  <a:prstClr val="black"/>
                </a:solidFill>
                <a:ea typeface="Times New Roman"/>
                <a:cs typeface="Arial"/>
              </a:rPr>
              <a:t>está implícito el contraste </a:t>
            </a:r>
            <a:r>
              <a:rPr lang="es-ES" sz="2000" dirty="0">
                <a:solidFill>
                  <a:prstClr val="black"/>
                </a:solidFill>
                <a:ea typeface="Times New Roman"/>
                <a:cs typeface="Arial"/>
              </a:rPr>
              <a:t>H</a:t>
            </a:r>
            <a:r>
              <a:rPr lang="es-ES" sz="2000" baseline="-25000" dirty="0">
                <a:solidFill>
                  <a:prstClr val="black"/>
                </a:solidFill>
                <a:ea typeface="Times New Roman"/>
                <a:cs typeface="Arial"/>
              </a:rPr>
              <a:t>0</a:t>
            </a:r>
            <a:r>
              <a:rPr lang="es-ES" sz="2000" dirty="0">
                <a:solidFill>
                  <a:prstClr val="black"/>
                </a:solidFill>
                <a:ea typeface="Times New Roman"/>
                <a:cs typeface="Arial"/>
              </a:rPr>
              <a:t>: </a:t>
            </a:r>
            <a:r>
              <a:rPr lang="es-ES" sz="2000" i="1" dirty="0" smtClean="0">
                <a:solidFill>
                  <a:prstClr val="black"/>
                </a:solidFill>
                <a:latin typeface="Symbol" panose="05050102010706020507" pitchFamily="18" charset="2"/>
                <a:ea typeface="Times New Roman"/>
                <a:cs typeface="Arial"/>
              </a:rPr>
              <a:t>m</a:t>
            </a:r>
            <a:r>
              <a:rPr lang="es-ES" sz="2000" dirty="0" smtClean="0">
                <a:solidFill>
                  <a:prstClr val="black"/>
                </a:solidFill>
                <a:ea typeface="Times New Roman"/>
                <a:cs typeface="Arial"/>
              </a:rPr>
              <a:t> ≥ </a:t>
            </a:r>
            <a:r>
              <a:rPr lang="es-ES" sz="2000" dirty="0">
                <a:solidFill>
                  <a:prstClr val="black"/>
                </a:solidFill>
                <a:ea typeface="Times New Roman"/>
                <a:cs typeface="Arial"/>
              </a:rPr>
              <a:t>60</a:t>
            </a:r>
            <a:r>
              <a:rPr lang="es-ES" sz="2000" i="1" dirty="0" smtClean="0">
                <a:solidFill>
                  <a:prstClr val="black"/>
                </a:solidFill>
                <a:ea typeface="Times New Roman"/>
                <a:cs typeface="Arial"/>
              </a:rPr>
              <a:t> </a:t>
            </a:r>
            <a:r>
              <a:rPr lang="es-ES" sz="2000" dirty="0">
                <a:solidFill>
                  <a:prstClr val="black"/>
                </a:solidFill>
                <a:ea typeface="Times New Roman"/>
                <a:cs typeface="Arial"/>
              </a:rPr>
              <a:t>vs</a:t>
            </a:r>
            <a:r>
              <a:rPr lang="es-ES" sz="2000" i="1" dirty="0">
                <a:solidFill>
                  <a:prstClr val="black"/>
                </a:solidFill>
                <a:ea typeface="Times New Roman"/>
                <a:cs typeface="Arial"/>
              </a:rPr>
              <a:t> </a:t>
            </a:r>
            <a:r>
              <a:rPr lang="es-ES" sz="2000" dirty="0">
                <a:solidFill>
                  <a:prstClr val="black"/>
                </a:solidFill>
                <a:ea typeface="Times New Roman"/>
                <a:cs typeface="Arial"/>
              </a:rPr>
              <a:t>H</a:t>
            </a:r>
            <a:r>
              <a:rPr lang="es-ES" sz="2000" baseline="-25000" dirty="0">
                <a:solidFill>
                  <a:prstClr val="black"/>
                </a:solidFill>
                <a:ea typeface="Times New Roman"/>
                <a:cs typeface="Arial"/>
              </a:rPr>
              <a:t>1</a:t>
            </a:r>
            <a:r>
              <a:rPr lang="es-ES" sz="2000" dirty="0">
                <a:solidFill>
                  <a:prstClr val="black"/>
                </a:solidFill>
                <a:ea typeface="Times New Roman"/>
                <a:cs typeface="Arial"/>
              </a:rPr>
              <a:t>: </a:t>
            </a:r>
            <a:r>
              <a:rPr lang="es-ES" sz="2000" i="1" dirty="0" smtClean="0">
                <a:solidFill>
                  <a:prstClr val="black"/>
                </a:solidFill>
                <a:latin typeface="Symbol" panose="05050102010706020507" pitchFamily="18" charset="2"/>
                <a:ea typeface="Times New Roman"/>
                <a:cs typeface="Arial"/>
              </a:rPr>
              <a:t>m</a:t>
            </a:r>
            <a:r>
              <a:rPr lang="es-ES" sz="2000" dirty="0" smtClean="0">
                <a:solidFill>
                  <a:prstClr val="black"/>
                </a:solidFill>
                <a:ea typeface="Times New Roman"/>
                <a:cs typeface="Arial"/>
              </a:rPr>
              <a:t> </a:t>
            </a:r>
            <a:r>
              <a:rPr lang="es-ES" sz="2000" dirty="0">
                <a:solidFill>
                  <a:prstClr val="black"/>
                </a:solidFill>
                <a:ea typeface="Times New Roman"/>
                <a:cs typeface="Arial"/>
              </a:rPr>
              <a:t>&lt; 60</a:t>
            </a:r>
            <a:r>
              <a:rPr lang="es-ES" sz="2000" dirty="0" smtClean="0">
                <a:solidFill>
                  <a:prstClr val="black"/>
                </a:solidFill>
                <a:ea typeface="Times New Roman"/>
                <a:cs typeface="Arial"/>
              </a:rPr>
              <a:t> </a:t>
            </a:r>
            <a:r>
              <a:rPr lang="es-ES" dirty="0" smtClean="0">
                <a:solidFill>
                  <a:prstClr val="black"/>
                </a:solidFill>
                <a:ea typeface="Times New Roman"/>
                <a:cs typeface="Arial"/>
              </a:rPr>
              <a:t>porque si se concluye que  </a:t>
            </a:r>
            <a:r>
              <a:rPr lang="es-ES" sz="2000" i="1" dirty="0" smtClean="0">
                <a:solidFill>
                  <a:prstClr val="black"/>
                </a:solidFill>
                <a:latin typeface="Symbol" panose="05050102010706020507" pitchFamily="18" charset="2"/>
                <a:ea typeface="Times New Roman"/>
                <a:cs typeface="Arial"/>
              </a:rPr>
              <a:t>m</a:t>
            </a:r>
            <a:r>
              <a:rPr lang="es-ES" dirty="0" smtClean="0">
                <a:solidFill>
                  <a:prstClr val="black"/>
                </a:solidFill>
                <a:ea typeface="Times New Roman"/>
                <a:cs typeface="Arial"/>
              </a:rPr>
              <a:t> &lt; 60, se rechaza que es igual y también se rechaza que es mayor a 60. </a:t>
            </a:r>
            <a:endParaRPr lang="es-ES" dirty="0">
              <a:solidFill>
                <a:prstClr val="black"/>
              </a:solidFill>
              <a:ea typeface="Times New Roman"/>
              <a:cs typeface="Arial"/>
            </a:endParaRPr>
          </a:p>
        </p:txBody>
      </p:sp>
      <p:sp>
        <p:nvSpPr>
          <p:cNvPr id="3" name="Título 1">
            <a:extLst>
              <a:ext uri="{FF2B5EF4-FFF2-40B4-BE49-F238E27FC236}">
                <a16:creationId xmlns:a16="http://schemas.microsoft.com/office/drawing/2014/main" id="{5D38356E-C424-4E23-849D-789CB849615B}"/>
              </a:ext>
            </a:extLst>
          </p:cNvPr>
          <p:cNvSpPr txBox="1">
            <a:spLocks/>
          </p:cNvSpPr>
          <p:nvPr/>
        </p:nvSpPr>
        <p:spPr>
          <a:xfrm>
            <a:off x="4049694" y="5934702"/>
            <a:ext cx="4879651"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err="1" smtClean="0"/>
              <a:t>Tests</a:t>
            </a:r>
            <a:r>
              <a:rPr lang="es-AR" sz="4400" dirty="0"/>
              <a:t> </a:t>
            </a:r>
            <a:r>
              <a:rPr lang="es-AR" sz="4400" dirty="0" smtClean="0"/>
              <a:t>Unilaterales</a:t>
            </a:r>
          </a:p>
        </p:txBody>
      </p:sp>
    </p:spTree>
    <p:extLst>
      <p:ext uri="{BB962C8B-B14F-4D97-AF65-F5344CB8AC3E}">
        <p14:creationId xmlns:p14="http://schemas.microsoft.com/office/powerpoint/2010/main" val="205788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5843" y="1124744"/>
            <a:ext cx="7776864" cy="4093428"/>
          </a:xfrm>
          <a:prstGeom prst="rect">
            <a:avLst/>
          </a:prstGeom>
          <a:noFill/>
        </p:spPr>
        <p:txBody>
          <a:bodyPr wrap="square" rtlCol="0">
            <a:spAutoFit/>
          </a:bodyPr>
          <a:lstStyle/>
          <a:p>
            <a:pPr lvl="0" algn="just">
              <a:spcBef>
                <a:spcPts val="600"/>
              </a:spcBef>
              <a:spcAft>
                <a:spcPts val="600"/>
              </a:spcAft>
            </a:pPr>
            <a:r>
              <a:rPr lang="es-ES" dirty="0">
                <a:solidFill>
                  <a:prstClr val="black"/>
                </a:solidFill>
              </a:rPr>
              <a:t>	</a:t>
            </a:r>
            <a:r>
              <a:rPr lang="es-ES" sz="2000" dirty="0" smtClean="0">
                <a:solidFill>
                  <a:prstClr val="black"/>
                </a:solidFill>
              </a:rPr>
              <a:t>Si, por el contrario, no </a:t>
            </a:r>
            <a:r>
              <a:rPr lang="es-ES" sz="2000" dirty="0">
                <a:solidFill>
                  <a:prstClr val="black"/>
                </a:solidFill>
              </a:rPr>
              <a:t>se </a:t>
            </a:r>
            <a:r>
              <a:rPr lang="es-ES" sz="2000" dirty="0" smtClean="0">
                <a:solidFill>
                  <a:prstClr val="black"/>
                </a:solidFill>
              </a:rPr>
              <a:t>hallan </a:t>
            </a:r>
            <a:r>
              <a:rPr lang="es-ES" sz="2000" dirty="0">
                <a:solidFill>
                  <a:prstClr val="black"/>
                </a:solidFill>
              </a:rPr>
              <a:t>evidencias a favor de H</a:t>
            </a:r>
            <a:r>
              <a:rPr lang="es-ES" sz="2000" baseline="-25000" dirty="0">
                <a:solidFill>
                  <a:prstClr val="black"/>
                </a:solidFill>
              </a:rPr>
              <a:t>1</a:t>
            </a:r>
            <a:r>
              <a:rPr lang="es-ES" sz="2000" dirty="0">
                <a:solidFill>
                  <a:prstClr val="black"/>
                </a:solidFill>
              </a:rPr>
              <a:t>, entonces los tiempos podrían ser iguales o mayores a </a:t>
            </a:r>
            <a:r>
              <a:rPr lang="es-ES" sz="2000" dirty="0" smtClean="0">
                <a:solidFill>
                  <a:prstClr val="black"/>
                </a:solidFill>
              </a:rPr>
              <a:t>60 pero, </a:t>
            </a:r>
            <a:r>
              <a:rPr lang="es-ES" sz="2000" dirty="0">
                <a:solidFill>
                  <a:prstClr val="black"/>
                </a:solidFill>
              </a:rPr>
              <a:t>en cualquier </a:t>
            </a:r>
            <a:r>
              <a:rPr lang="es-ES" sz="2000" dirty="0" smtClean="0">
                <a:solidFill>
                  <a:prstClr val="black"/>
                </a:solidFill>
              </a:rPr>
              <a:t>caso, </a:t>
            </a:r>
            <a:r>
              <a:rPr lang="es-ES" sz="2000" dirty="0">
                <a:solidFill>
                  <a:prstClr val="black"/>
                </a:solidFill>
              </a:rPr>
              <a:t>no se implementaría el programa; por lo que no interesa discriminar entre esas dos </a:t>
            </a:r>
            <a:r>
              <a:rPr lang="es-ES" sz="2000" dirty="0" smtClean="0">
                <a:solidFill>
                  <a:prstClr val="black"/>
                </a:solidFill>
              </a:rPr>
              <a:t>situaciones en H</a:t>
            </a:r>
            <a:r>
              <a:rPr lang="es-ES" sz="2000" baseline="-25000" dirty="0" smtClean="0">
                <a:solidFill>
                  <a:prstClr val="black"/>
                </a:solidFill>
              </a:rPr>
              <a:t>0</a:t>
            </a:r>
            <a:r>
              <a:rPr lang="es-ES" sz="2000" dirty="0" smtClean="0">
                <a:solidFill>
                  <a:prstClr val="black"/>
                </a:solidFill>
              </a:rPr>
              <a:t>. </a:t>
            </a:r>
          </a:p>
          <a:p>
            <a:pPr lvl="0" algn="just">
              <a:spcBef>
                <a:spcPts val="600"/>
              </a:spcBef>
              <a:spcAft>
                <a:spcPts val="600"/>
              </a:spcAft>
            </a:pPr>
            <a:r>
              <a:rPr lang="es-ES" sz="2000" dirty="0">
                <a:solidFill>
                  <a:prstClr val="black"/>
                </a:solidFill>
              </a:rPr>
              <a:t>	</a:t>
            </a:r>
            <a:r>
              <a:rPr lang="es-ES" sz="2000" dirty="0" smtClean="0">
                <a:solidFill>
                  <a:prstClr val="black"/>
                </a:solidFill>
              </a:rPr>
              <a:t>De ahí que, aunque el método de prueba de hipótesis hace pie en la igualdad postulada en H</a:t>
            </a:r>
            <a:r>
              <a:rPr lang="es-ES" sz="2000" baseline="-25000" dirty="0" smtClean="0">
                <a:solidFill>
                  <a:prstClr val="black"/>
                </a:solidFill>
              </a:rPr>
              <a:t>0</a:t>
            </a:r>
            <a:r>
              <a:rPr lang="es-ES" sz="2000" dirty="0" smtClean="0">
                <a:solidFill>
                  <a:prstClr val="black"/>
                </a:solidFill>
              </a:rPr>
              <a:t>, en los </a:t>
            </a:r>
            <a:r>
              <a:rPr lang="es-ES" sz="2000" dirty="0" err="1" smtClean="0">
                <a:solidFill>
                  <a:prstClr val="black"/>
                </a:solidFill>
              </a:rPr>
              <a:t>tests</a:t>
            </a:r>
            <a:r>
              <a:rPr lang="es-ES" sz="2000" dirty="0" smtClean="0">
                <a:solidFill>
                  <a:prstClr val="black"/>
                </a:solidFill>
              </a:rPr>
              <a:t> unilaterales puede considerarse que la cola opuesta a la alternativa está implícita en H</a:t>
            </a:r>
            <a:r>
              <a:rPr lang="es-ES" sz="2000" baseline="-25000" dirty="0" smtClean="0">
                <a:solidFill>
                  <a:prstClr val="black"/>
                </a:solidFill>
              </a:rPr>
              <a:t>0</a:t>
            </a:r>
            <a:r>
              <a:rPr lang="es-ES" sz="2000" dirty="0" smtClean="0">
                <a:solidFill>
                  <a:prstClr val="black"/>
                </a:solidFill>
              </a:rPr>
              <a:t>. </a:t>
            </a:r>
          </a:p>
          <a:p>
            <a:pPr lvl="0" algn="just">
              <a:spcBef>
                <a:spcPts val="600"/>
              </a:spcBef>
              <a:spcAft>
                <a:spcPts val="600"/>
              </a:spcAft>
            </a:pPr>
            <a:r>
              <a:rPr lang="es-ES" sz="2000" dirty="0">
                <a:solidFill>
                  <a:prstClr val="black"/>
                </a:solidFill>
              </a:rPr>
              <a:t>	</a:t>
            </a:r>
            <a:r>
              <a:rPr lang="es-ES" sz="2000" dirty="0" smtClean="0">
                <a:solidFill>
                  <a:prstClr val="black"/>
                </a:solidFill>
              </a:rPr>
              <a:t>Lo que debe quedar claro es que la igualdad no se postula en H</a:t>
            </a:r>
            <a:r>
              <a:rPr lang="es-ES" sz="2000" baseline="-25000" dirty="0" smtClean="0">
                <a:solidFill>
                  <a:prstClr val="black"/>
                </a:solidFill>
              </a:rPr>
              <a:t>1</a:t>
            </a:r>
            <a:r>
              <a:rPr lang="es-ES" sz="2000" dirty="0">
                <a:solidFill>
                  <a:prstClr val="black"/>
                </a:solidFill>
              </a:rPr>
              <a:t> </a:t>
            </a:r>
            <a:r>
              <a:rPr lang="es-ES" sz="2000" dirty="0" smtClean="0">
                <a:solidFill>
                  <a:prstClr val="black"/>
                </a:solidFill>
              </a:rPr>
              <a:t>y que, a la hora de formular H</a:t>
            </a:r>
            <a:r>
              <a:rPr lang="es-ES" sz="2000" baseline="-25000" dirty="0" smtClean="0">
                <a:solidFill>
                  <a:prstClr val="black"/>
                </a:solidFill>
              </a:rPr>
              <a:t>1</a:t>
            </a:r>
            <a:r>
              <a:rPr lang="es-ES" sz="2000" dirty="0" smtClean="0">
                <a:solidFill>
                  <a:prstClr val="black"/>
                </a:solidFill>
              </a:rPr>
              <a:t>, hay que estar especialmente atentos a traducir el objetivo del enunciado del problema para plantear la hipótesis en la dirección correcta.</a:t>
            </a:r>
            <a:endParaRPr lang="es-ES" sz="2000" dirty="0">
              <a:solidFill>
                <a:prstClr val="black"/>
              </a:solidFill>
            </a:endParaRPr>
          </a:p>
        </p:txBody>
      </p:sp>
      <p:sp>
        <p:nvSpPr>
          <p:cNvPr id="3" name="Título 1">
            <a:extLst>
              <a:ext uri="{FF2B5EF4-FFF2-40B4-BE49-F238E27FC236}">
                <a16:creationId xmlns:a16="http://schemas.microsoft.com/office/drawing/2014/main" id="{5D38356E-C424-4E23-849D-789CB849615B}"/>
              </a:ext>
            </a:extLst>
          </p:cNvPr>
          <p:cNvSpPr txBox="1">
            <a:spLocks/>
          </p:cNvSpPr>
          <p:nvPr/>
        </p:nvSpPr>
        <p:spPr>
          <a:xfrm>
            <a:off x="3707904" y="5589240"/>
            <a:ext cx="5095675"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err="1" smtClean="0"/>
              <a:t>Tests</a:t>
            </a:r>
            <a:r>
              <a:rPr lang="es-AR" sz="4400" dirty="0"/>
              <a:t> </a:t>
            </a:r>
            <a:r>
              <a:rPr lang="es-AR" sz="4400" dirty="0" smtClean="0"/>
              <a:t>Unilaterales</a:t>
            </a:r>
          </a:p>
        </p:txBody>
      </p:sp>
    </p:spTree>
    <p:extLst>
      <p:ext uri="{BB962C8B-B14F-4D97-AF65-F5344CB8AC3E}">
        <p14:creationId xmlns:p14="http://schemas.microsoft.com/office/powerpoint/2010/main" val="162372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04" y="548680"/>
            <a:ext cx="3528392" cy="412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907796" y="1412776"/>
            <a:ext cx="5040560" cy="1015663"/>
          </a:xfrm>
          <a:prstGeom prst="rect">
            <a:avLst/>
          </a:prstGeom>
          <a:noFill/>
        </p:spPr>
        <p:txBody>
          <a:bodyPr wrap="square" rtlCol="0">
            <a:spAutoFit/>
          </a:bodyPr>
          <a:lstStyle/>
          <a:p>
            <a:pPr algn="just">
              <a:spcBef>
                <a:spcPts val="600"/>
              </a:spcBef>
              <a:spcAft>
                <a:spcPts val="600"/>
              </a:spcAft>
            </a:pPr>
            <a:r>
              <a:rPr lang="es-ES" sz="2000" dirty="0" smtClean="0"/>
              <a:t>	En el paso 5 se determinó la zona de rechazo de H</a:t>
            </a:r>
            <a:r>
              <a:rPr lang="es-ES" sz="2000" baseline="-25000" dirty="0" smtClean="0"/>
              <a:t>0</a:t>
            </a:r>
            <a:r>
              <a:rPr lang="es-ES" sz="2000" dirty="0" smtClean="0"/>
              <a:t> a través del valor crítico proporcionado por la aplicación.	</a:t>
            </a:r>
            <a:endParaRPr lang="es-ES" sz="2000" dirty="0"/>
          </a:p>
        </p:txBody>
      </p:sp>
      <p:sp>
        <p:nvSpPr>
          <p:cNvPr id="8" name="Título 1">
            <a:extLst>
              <a:ext uri="{FF2B5EF4-FFF2-40B4-BE49-F238E27FC236}">
                <a16:creationId xmlns:a16="http://schemas.microsoft.com/office/drawing/2014/main" id="{5D38356E-C424-4E23-849D-789CB849615B}"/>
              </a:ext>
            </a:extLst>
          </p:cNvPr>
          <p:cNvSpPr txBox="1">
            <a:spLocks/>
          </p:cNvSpPr>
          <p:nvPr/>
        </p:nvSpPr>
        <p:spPr>
          <a:xfrm>
            <a:off x="6749133" y="5733256"/>
            <a:ext cx="2215355"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Valor p</a:t>
            </a:r>
          </a:p>
        </p:txBody>
      </p:sp>
      <p:cxnSp>
        <p:nvCxnSpPr>
          <p:cNvPr id="4" name="3 Conector curvado"/>
          <p:cNvCxnSpPr>
            <a:stCxn id="3" idx="2"/>
          </p:cNvCxnSpPr>
          <p:nvPr/>
        </p:nvCxnSpPr>
        <p:spPr>
          <a:xfrm rot="5400000">
            <a:off x="3065876" y="1021299"/>
            <a:ext cx="1955060" cy="4769341"/>
          </a:xfrm>
          <a:prstGeom prst="curved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3987740" y="4011373"/>
            <a:ext cx="4880672" cy="1323439"/>
          </a:xfrm>
          <a:prstGeom prst="rect">
            <a:avLst/>
          </a:prstGeom>
          <a:noFill/>
        </p:spPr>
        <p:txBody>
          <a:bodyPr wrap="square" rtlCol="0">
            <a:spAutoFit/>
          </a:bodyPr>
          <a:lstStyle/>
          <a:p>
            <a:pPr lvl="0" algn="just">
              <a:spcBef>
                <a:spcPts val="600"/>
              </a:spcBef>
              <a:spcAft>
                <a:spcPts val="600"/>
              </a:spcAft>
            </a:pPr>
            <a:r>
              <a:rPr lang="es-ES" sz="2000" dirty="0" smtClean="0">
                <a:solidFill>
                  <a:prstClr val="black"/>
                </a:solidFill>
              </a:rPr>
              <a:t>	En </a:t>
            </a:r>
            <a:r>
              <a:rPr lang="es-ES" sz="2000" dirty="0">
                <a:solidFill>
                  <a:prstClr val="black"/>
                </a:solidFill>
              </a:rPr>
              <a:t>el paso 6 se calculó la media </a:t>
            </a:r>
            <a:r>
              <a:rPr lang="es-ES" sz="2000" dirty="0" err="1">
                <a:solidFill>
                  <a:prstClr val="black"/>
                </a:solidFill>
              </a:rPr>
              <a:t>muestral</a:t>
            </a:r>
            <a:r>
              <a:rPr lang="es-ES" sz="2000" dirty="0">
                <a:solidFill>
                  <a:prstClr val="black"/>
                </a:solidFill>
              </a:rPr>
              <a:t> (56) y se la comparó con el valor crítico (56,71) para tomar la decisión.</a:t>
            </a:r>
          </a:p>
        </p:txBody>
      </p:sp>
      <p:cxnSp>
        <p:nvCxnSpPr>
          <p:cNvPr id="13" name="12 Conector curvado"/>
          <p:cNvCxnSpPr/>
          <p:nvPr/>
        </p:nvCxnSpPr>
        <p:spPr>
          <a:xfrm rot="10800000">
            <a:off x="1540680" y="4383500"/>
            <a:ext cx="4887397" cy="1148940"/>
          </a:xfrm>
          <a:prstGeom prst="curvedConnector3">
            <a:avLst>
              <a:gd name="adj1" fmla="val 10518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26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up)">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22" presetClass="entr" presetSubtype="2"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72" y="1052736"/>
            <a:ext cx="3528392" cy="412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2 CuadroTexto"/>
              <p:cNvSpPr txBox="1"/>
              <p:nvPr/>
            </p:nvSpPr>
            <p:spPr>
              <a:xfrm>
                <a:off x="3907796" y="1452948"/>
                <a:ext cx="5040560" cy="3323987"/>
              </a:xfrm>
              <a:prstGeom prst="rect">
                <a:avLst/>
              </a:prstGeom>
              <a:noFill/>
            </p:spPr>
            <p:txBody>
              <a:bodyPr wrap="square" rtlCol="0">
                <a:spAutoFit/>
              </a:bodyPr>
              <a:lstStyle/>
              <a:p>
                <a:pPr algn="just">
                  <a:spcBef>
                    <a:spcPts val="600"/>
                  </a:spcBef>
                  <a:spcAft>
                    <a:spcPts val="600"/>
                  </a:spcAft>
                </a:pPr>
                <a:r>
                  <a:rPr lang="es-ES" sz="2000" dirty="0" smtClean="0"/>
                  <a:t>	Un modo equivalente de tomar tal decisión es, a partir de la media </a:t>
                </a:r>
                <a:r>
                  <a:rPr lang="es-ES" sz="2000" dirty="0" err="1" smtClean="0"/>
                  <a:t>muestral</a:t>
                </a:r>
                <a:r>
                  <a:rPr lang="es-ES" sz="2000" dirty="0" smtClean="0"/>
                  <a:t> observada calcular, bajo H</a:t>
                </a:r>
                <a:r>
                  <a:rPr lang="es-ES" sz="2000" baseline="-25000" dirty="0" smtClean="0"/>
                  <a:t>0</a:t>
                </a:r>
                <a:r>
                  <a:rPr lang="es-ES" sz="2000" dirty="0" smtClean="0"/>
                  <a:t>, la probabilidad a la izquierda de la misma; esto es: </a:t>
                </a:r>
                <a14:m>
                  <m:oMath xmlns:m="http://schemas.openxmlformats.org/officeDocument/2006/math">
                    <m:r>
                      <a:rPr lang="es-ES" sz="2000" b="0" i="1" smtClean="0">
                        <a:latin typeface="Cambria Math"/>
                      </a:rPr>
                      <m:t>𝑃</m:t>
                    </m:r>
                    <m:r>
                      <a:rPr lang="es-ES" sz="2000" b="0" i="1" smtClean="0">
                        <a:latin typeface="Cambria Math"/>
                      </a:rPr>
                      <m:t>(</m:t>
                    </m:r>
                    <m:acc>
                      <m:accPr>
                        <m:chr m:val="̅"/>
                        <m:ctrlPr>
                          <a:rPr lang="es-ES" sz="2000" b="0" i="1" smtClean="0">
                            <a:latin typeface="Cambria Math" panose="02040503050406030204" pitchFamily="18" charset="0"/>
                          </a:rPr>
                        </m:ctrlPr>
                      </m:accPr>
                      <m:e>
                        <m:r>
                          <a:rPr lang="es-ES" sz="2000" b="0" i="1" smtClean="0">
                            <a:latin typeface="Cambria Math"/>
                          </a:rPr>
                          <m:t>𝑋</m:t>
                        </m:r>
                      </m:e>
                    </m:acc>
                    <m:r>
                      <a:rPr lang="es-ES" sz="2000" b="0" i="1" smtClean="0">
                        <a:latin typeface="Cambria Math"/>
                      </a:rPr>
                      <m:t>&lt;56)</m:t>
                    </m:r>
                  </m:oMath>
                </a14:m>
                <a:r>
                  <a:rPr lang="es-ES" sz="2000" dirty="0" smtClean="0"/>
                  <a:t> y compararla con el nivel de significación elegido (0,05).</a:t>
                </a:r>
              </a:p>
              <a:p>
                <a:pPr algn="just">
                  <a:spcBef>
                    <a:spcPts val="600"/>
                  </a:spcBef>
                  <a:spcAft>
                    <a:spcPts val="600"/>
                  </a:spcAft>
                </a:pPr>
                <a:r>
                  <a:rPr lang="es-ES" sz="2000" dirty="0"/>
                  <a:t>	</a:t>
                </a:r>
                <a:r>
                  <a:rPr lang="es-ES" sz="2000" dirty="0" smtClean="0"/>
                  <a:t>Si el valor del estadístico es inferior al crítico, equivalentemente el valor p es inferior al nivel de significación.</a:t>
                </a:r>
                <a:endParaRPr lang="es-ES" sz="2000" dirty="0"/>
              </a:p>
            </p:txBody>
          </p:sp>
        </mc:Choice>
        <mc:Fallback xmlns="">
          <p:sp>
            <p:nvSpPr>
              <p:cNvPr id="3" name="2 CuadroTexto"/>
              <p:cNvSpPr txBox="1">
                <a:spLocks noRot="1" noChangeAspect="1" noMove="1" noResize="1" noEditPoints="1" noAdjustHandles="1" noChangeArrowheads="1" noChangeShapeType="1" noTextEdit="1"/>
              </p:cNvSpPr>
              <p:nvPr/>
            </p:nvSpPr>
            <p:spPr>
              <a:xfrm>
                <a:off x="3907796" y="1452948"/>
                <a:ext cx="5040560" cy="3323987"/>
              </a:xfrm>
              <a:prstGeom prst="rect">
                <a:avLst/>
              </a:prstGeom>
              <a:blipFill rotWithShape="1">
                <a:blip r:embed="rId3"/>
                <a:stretch>
                  <a:fillRect l="-1209" t="-1099" r="-1330" b="-2015"/>
                </a:stretch>
              </a:blipFill>
            </p:spPr>
            <p:txBody>
              <a:bodyPr/>
              <a:lstStyle/>
              <a:p>
                <a:r>
                  <a:rPr lang="es-ES">
                    <a:noFill/>
                  </a:rPr>
                  <a:t> </a:t>
                </a:r>
              </a:p>
            </p:txBody>
          </p:sp>
        </mc:Fallback>
      </mc:AlternateContent>
      <p:sp>
        <p:nvSpPr>
          <p:cNvPr id="8" name="Título 1">
            <a:extLst>
              <a:ext uri="{FF2B5EF4-FFF2-40B4-BE49-F238E27FC236}">
                <a16:creationId xmlns:a16="http://schemas.microsoft.com/office/drawing/2014/main" id="{5D38356E-C424-4E23-849D-789CB849615B}"/>
              </a:ext>
            </a:extLst>
          </p:cNvPr>
          <p:cNvSpPr txBox="1">
            <a:spLocks/>
          </p:cNvSpPr>
          <p:nvPr/>
        </p:nvSpPr>
        <p:spPr>
          <a:xfrm>
            <a:off x="6749133" y="5733256"/>
            <a:ext cx="2215355"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Valor p</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509120"/>
            <a:ext cx="504056" cy="36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lecha arriba"/>
          <p:cNvSpPr/>
          <p:nvPr/>
        </p:nvSpPr>
        <p:spPr>
          <a:xfrm>
            <a:off x="1079612" y="4500745"/>
            <a:ext cx="108012" cy="3275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554293" y="1615710"/>
            <a:ext cx="792088" cy="307777"/>
          </a:xfrm>
          <a:prstGeom prst="rect">
            <a:avLst/>
          </a:prstGeom>
          <a:solidFill>
            <a:srgbClr val="35CBB9"/>
          </a:solidFill>
        </p:spPr>
        <p:txBody>
          <a:bodyPr wrap="square" rtlCol="0">
            <a:spAutoFit/>
          </a:bodyPr>
          <a:lstStyle/>
          <a:p>
            <a:r>
              <a:rPr lang="es-ES" sz="1350" dirty="0" smtClean="0"/>
              <a:t>56</a:t>
            </a:r>
            <a:endParaRPr lang="es-ES" sz="1350" dirty="0"/>
          </a:p>
        </p:txBody>
      </p:sp>
      <p:sp>
        <p:nvSpPr>
          <p:cNvPr id="5" name="4 CuadroTexto"/>
          <p:cNvSpPr txBox="1"/>
          <p:nvPr/>
        </p:nvSpPr>
        <p:spPr>
          <a:xfrm>
            <a:off x="2699792" y="1615710"/>
            <a:ext cx="792088" cy="300082"/>
          </a:xfrm>
          <a:prstGeom prst="rect">
            <a:avLst/>
          </a:prstGeom>
          <a:solidFill>
            <a:srgbClr val="FF6699"/>
          </a:solidFill>
        </p:spPr>
        <p:txBody>
          <a:bodyPr wrap="square" rtlCol="0">
            <a:spAutoFit/>
          </a:bodyPr>
          <a:lstStyle/>
          <a:p>
            <a:r>
              <a:rPr lang="es-ES" sz="1350" dirty="0" smtClean="0"/>
              <a:t>0.02275</a:t>
            </a:r>
            <a:endParaRPr lang="es-ES" sz="1350" dirty="0"/>
          </a:p>
        </p:txBody>
      </p:sp>
      <p:sp>
        <p:nvSpPr>
          <p:cNvPr id="6" name="5 CuadroTexto"/>
          <p:cNvSpPr txBox="1"/>
          <p:nvPr/>
        </p:nvSpPr>
        <p:spPr>
          <a:xfrm>
            <a:off x="593558" y="4193461"/>
            <a:ext cx="972108" cy="369332"/>
          </a:xfrm>
          <a:prstGeom prst="rect">
            <a:avLst/>
          </a:prstGeom>
          <a:noFill/>
        </p:spPr>
        <p:txBody>
          <a:bodyPr wrap="square" rtlCol="0">
            <a:spAutoFit/>
          </a:bodyPr>
          <a:lstStyle/>
          <a:p>
            <a:r>
              <a:rPr lang="es-ES" dirty="0" smtClean="0"/>
              <a:t>Valor p</a:t>
            </a:r>
            <a:endParaRPr lang="es-ES" dirty="0"/>
          </a:p>
        </p:txBody>
      </p:sp>
      <p:sp>
        <p:nvSpPr>
          <p:cNvPr id="7" name="6 Cerrar llave"/>
          <p:cNvSpPr/>
          <p:nvPr/>
        </p:nvSpPr>
        <p:spPr>
          <a:xfrm rot="16200000">
            <a:off x="920039" y="3647588"/>
            <a:ext cx="250189" cy="770824"/>
          </a:xfrm>
          <a:prstGeom prst="rightBrac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8 CuadroTexto"/>
          <p:cNvSpPr txBox="1"/>
          <p:nvPr/>
        </p:nvSpPr>
        <p:spPr>
          <a:xfrm>
            <a:off x="838455" y="3596620"/>
            <a:ext cx="480208" cy="369332"/>
          </a:xfrm>
          <a:prstGeom prst="rect">
            <a:avLst/>
          </a:prstGeom>
          <a:noFill/>
        </p:spPr>
        <p:txBody>
          <a:bodyPr wrap="square" rtlCol="0">
            <a:spAutoFit/>
          </a:bodyPr>
          <a:lstStyle/>
          <a:p>
            <a:r>
              <a:rPr lang="es-ES" b="1" i="1" dirty="0" smtClean="0">
                <a:latin typeface="Symbol" panose="05050102010706020507" pitchFamily="18" charset="2"/>
              </a:rPr>
              <a:t>a</a:t>
            </a:r>
            <a:endParaRPr lang="es-ES" b="1" i="1" dirty="0">
              <a:latin typeface="Symbol" panose="05050102010706020507" pitchFamily="18" charset="2"/>
            </a:endParaRPr>
          </a:p>
        </p:txBody>
      </p:sp>
    </p:spTree>
    <p:extLst>
      <p:ext uri="{BB962C8B-B14F-4D97-AF65-F5344CB8AC3E}">
        <p14:creationId xmlns:p14="http://schemas.microsoft.com/office/powerpoint/2010/main" val="95430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00"/>
                                        <p:tgtEl>
                                          <p:spTgt spid="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6389093" y="5589240"/>
            <a:ext cx="2215355"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Valor p</a:t>
            </a:r>
          </a:p>
        </p:txBody>
      </p:sp>
      <p:sp>
        <p:nvSpPr>
          <p:cNvPr id="3" name="2 CuadroTexto"/>
          <p:cNvSpPr txBox="1"/>
          <p:nvPr/>
        </p:nvSpPr>
        <p:spPr>
          <a:xfrm>
            <a:off x="587075" y="1412776"/>
            <a:ext cx="6865245" cy="707886"/>
          </a:xfrm>
          <a:prstGeom prst="rect">
            <a:avLst/>
          </a:prstGeom>
          <a:noFill/>
        </p:spPr>
        <p:txBody>
          <a:bodyPr wrap="square" rtlCol="0">
            <a:spAutoFit/>
          </a:bodyPr>
          <a:lstStyle/>
          <a:p>
            <a:r>
              <a:rPr lang="es-ES" sz="2000" dirty="0" smtClean="0"/>
              <a:t>	Por tanto, la regla de decisión puede reformularse en términos del valor p así:</a:t>
            </a:r>
            <a:endParaRPr lang="es-ES" sz="2000" dirty="0"/>
          </a:p>
        </p:txBody>
      </p:sp>
      <p:sp>
        <p:nvSpPr>
          <p:cNvPr id="4" name="3 CuadroTexto"/>
          <p:cNvSpPr txBox="1"/>
          <p:nvPr/>
        </p:nvSpPr>
        <p:spPr>
          <a:xfrm>
            <a:off x="1566895" y="2708920"/>
            <a:ext cx="5545108" cy="461665"/>
          </a:xfrm>
          <a:prstGeom prst="rect">
            <a:avLst/>
          </a:prstGeom>
          <a:solidFill>
            <a:schemeClr val="accent6">
              <a:lumMod val="20000"/>
              <a:lumOff val="80000"/>
            </a:schemeClr>
          </a:solidFill>
        </p:spPr>
        <p:txBody>
          <a:bodyPr wrap="none" rtlCol="0">
            <a:spAutoFit/>
          </a:bodyPr>
          <a:lstStyle/>
          <a:p>
            <a:r>
              <a:rPr lang="es-ES" sz="2400" i="1" dirty="0" smtClean="0"/>
              <a:t>H</a:t>
            </a:r>
            <a:r>
              <a:rPr lang="es-ES" sz="2400" i="1" baseline="-25000" dirty="0" smtClean="0"/>
              <a:t>0</a:t>
            </a:r>
            <a:r>
              <a:rPr lang="es-ES" sz="2400" i="1" dirty="0" smtClean="0"/>
              <a:t> se rechaza si y sólo si el valor p &lt; </a:t>
            </a:r>
            <a:r>
              <a:rPr lang="es-ES" sz="2400" b="1" i="1" dirty="0" smtClean="0">
                <a:latin typeface="Symbol" panose="05050102010706020507" pitchFamily="18" charset="2"/>
              </a:rPr>
              <a:t>a</a:t>
            </a:r>
            <a:endParaRPr lang="es-ES" sz="2400" b="1" i="1" dirty="0">
              <a:latin typeface="Symbol" panose="05050102010706020507" pitchFamily="18" charset="2"/>
            </a:endParaRPr>
          </a:p>
        </p:txBody>
      </p:sp>
      <p:sp>
        <p:nvSpPr>
          <p:cNvPr id="5" name="4 CuadroTexto"/>
          <p:cNvSpPr txBox="1"/>
          <p:nvPr/>
        </p:nvSpPr>
        <p:spPr>
          <a:xfrm>
            <a:off x="683568" y="3789040"/>
            <a:ext cx="7920880" cy="1015663"/>
          </a:xfrm>
          <a:prstGeom prst="rect">
            <a:avLst/>
          </a:prstGeom>
          <a:noFill/>
        </p:spPr>
        <p:txBody>
          <a:bodyPr wrap="square" rtlCol="0">
            <a:spAutoFit/>
          </a:bodyPr>
          <a:lstStyle/>
          <a:p>
            <a:r>
              <a:rPr lang="es-ES" sz="2000" dirty="0" smtClean="0"/>
              <a:t>	En nuestro ejemplo, al tomar la decisión, decimos:</a:t>
            </a:r>
          </a:p>
          <a:p>
            <a:endParaRPr lang="es-ES" sz="2000" dirty="0" smtClean="0"/>
          </a:p>
          <a:p>
            <a:pPr algn="ctr"/>
            <a:r>
              <a:rPr lang="es-ES" sz="2000" dirty="0" smtClean="0"/>
              <a:t>Como 0,02275 &lt; 0,05 se rechaza </a:t>
            </a:r>
            <a:r>
              <a:rPr lang="es-ES" sz="2000" i="1" dirty="0" smtClean="0">
                <a:solidFill>
                  <a:prstClr val="black"/>
                </a:solidFill>
              </a:rPr>
              <a:t>H</a:t>
            </a:r>
            <a:r>
              <a:rPr lang="es-ES" sz="2000" i="1" baseline="-25000" dirty="0" smtClean="0">
                <a:solidFill>
                  <a:prstClr val="black"/>
                </a:solidFill>
              </a:rPr>
              <a:t>0</a:t>
            </a:r>
            <a:r>
              <a:rPr lang="es-ES" sz="2000" i="1" dirty="0" smtClean="0">
                <a:solidFill>
                  <a:prstClr val="black"/>
                </a:solidFill>
              </a:rPr>
              <a:t>.</a:t>
            </a:r>
          </a:p>
        </p:txBody>
      </p:sp>
    </p:spTree>
    <p:extLst>
      <p:ext uri="{BB962C8B-B14F-4D97-AF65-F5344CB8AC3E}">
        <p14:creationId xmlns:p14="http://schemas.microsoft.com/office/powerpoint/2010/main" val="3845084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6749133" y="5733256"/>
            <a:ext cx="2215355"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Valor p</a:t>
            </a:r>
          </a:p>
        </p:txBody>
      </p:sp>
      <p:sp>
        <p:nvSpPr>
          <p:cNvPr id="5" name="4 CuadroTexto"/>
          <p:cNvSpPr txBox="1"/>
          <p:nvPr/>
        </p:nvSpPr>
        <p:spPr>
          <a:xfrm>
            <a:off x="611560" y="692696"/>
            <a:ext cx="7488832" cy="4801314"/>
          </a:xfrm>
          <a:prstGeom prst="rect">
            <a:avLst/>
          </a:prstGeom>
          <a:noFill/>
        </p:spPr>
        <p:txBody>
          <a:bodyPr wrap="square" rtlCol="0">
            <a:spAutoFit/>
          </a:bodyPr>
          <a:lstStyle/>
          <a:p>
            <a:pPr algn="just">
              <a:spcBef>
                <a:spcPts val="600"/>
              </a:spcBef>
              <a:spcAft>
                <a:spcPts val="600"/>
              </a:spcAft>
            </a:pPr>
            <a:r>
              <a:rPr lang="es-ES" sz="2000" dirty="0" smtClean="0">
                <a:solidFill>
                  <a:prstClr val="black"/>
                </a:solidFill>
              </a:rPr>
              <a:t>	</a:t>
            </a:r>
            <a:r>
              <a:rPr lang="es-ES" sz="2200" dirty="0" smtClean="0">
                <a:solidFill>
                  <a:prstClr val="black"/>
                </a:solidFill>
              </a:rPr>
              <a:t>Recordemos que 0,05 fue el nivel de riesgo que estábamos dispuestos a asumir en el sentido de equivocarnos al rechazar H</a:t>
            </a:r>
            <a:r>
              <a:rPr lang="es-ES" sz="2200" baseline="-25000" dirty="0" smtClean="0">
                <a:solidFill>
                  <a:prstClr val="black"/>
                </a:solidFill>
              </a:rPr>
              <a:t>0</a:t>
            </a:r>
            <a:r>
              <a:rPr lang="es-ES" sz="2200" dirty="0" smtClean="0">
                <a:solidFill>
                  <a:prstClr val="black"/>
                </a:solidFill>
              </a:rPr>
              <a:t>.</a:t>
            </a:r>
          </a:p>
          <a:p>
            <a:pPr algn="just">
              <a:spcBef>
                <a:spcPts val="600"/>
              </a:spcBef>
              <a:spcAft>
                <a:spcPts val="600"/>
              </a:spcAft>
            </a:pPr>
            <a:r>
              <a:rPr lang="es-ES" sz="2200" dirty="0" smtClean="0">
                <a:solidFill>
                  <a:prstClr val="black"/>
                </a:solidFill>
              </a:rPr>
              <a:t>	Entonces podemos decir que, habiéndonos arriesgado un 5% en decidir que el programa era eficaz en el caso en que no lo fuera, tomamos esta decisión (con este riesgo). </a:t>
            </a:r>
          </a:p>
          <a:p>
            <a:pPr algn="just">
              <a:spcBef>
                <a:spcPts val="600"/>
              </a:spcBef>
              <a:spcAft>
                <a:spcPts val="600"/>
              </a:spcAft>
            </a:pPr>
            <a:r>
              <a:rPr lang="es-ES" sz="2200" dirty="0">
                <a:solidFill>
                  <a:prstClr val="black"/>
                </a:solidFill>
              </a:rPr>
              <a:t>	</a:t>
            </a:r>
            <a:r>
              <a:rPr lang="es-ES" sz="2200" dirty="0" smtClean="0">
                <a:solidFill>
                  <a:prstClr val="black"/>
                </a:solidFill>
              </a:rPr>
              <a:t>Pero ahora que, al tomar los datos, vemos el valor p, caemos en la cuenta de que habríamos podido tomar la misma decisión de rechazar H</a:t>
            </a:r>
            <a:r>
              <a:rPr lang="es-ES" sz="2200" baseline="-25000" dirty="0" smtClean="0">
                <a:solidFill>
                  <a:prstClr val="black"/>
                </a:solidFill>
              </a:rPr>
              <a:t>0</a:t>
            </a:r>
            <a:r>
              <a:rPr lang="es-ES" sz="2200" dirty="0" smtClean="0">
                <a:solidFill>
                  <a:prstClr val="black"/>
                </a:solidFill>
              </a:rPr>
              <a:t> con menor riesgo, por ejemplo al 3% (ya que 0,02275 &lt; 0,03). Y a igual decisión podríamos llegar con cualquier valor más pequeño mientras sea superior a 0,02275 (p. ej. 0,023). </a:t>
            </a:r>
          </a:p>
        </p:txBody>
      </p:sp>
    </p:spTree>
    <p:extLst>
      <p:ext uri="{BB962C8B-B14F-4D97-AF65-F5344CB8AC3E}">
        <p14:creationId xmlns:p14="http://schemas.microsoft.com/office/powerpoint/2010/main" val="62067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6749133" y="5733256"/>
            <a:ext cx="2215355" cy="92329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Valor p</a:t>
            </a:r>
          </a:p>
        </p:txBody>
      </p:sp>
      <p:sp>
        <p:nvSpPr>
          <p:cNvPr id="5" name="4 CuadroTexto"/>
          <p:cNvSpPr txBox="1"/>
          <p:nvPr/>
        </p:nvSpPr>
        <p:spPr>
          <a:xfrm>
            <a:off x="611560" y="320521"/>
            <a:ext cx="7920880" cy="400110"/>
          </a:xfrm>
          <a:prstGeom prst="rect">
            <a:avLst/>
          </a:prstGeom>
          <a:noFill/>
        </p:spPr>
        <p:txBody>
          <a:bodyPr wrap="square" rtlCol="0">
            <a:spAutoFit/>
          </a:bodyPr>
          <a:lstStyle/>
          <a:p>
            <a:pPr algn="just">
              <a:spcBef>
                <a:spcPts val="600"/>
              </a:spcBef>
              <a:spcAft>
                <a:spcPts val="600"/>
              </a:spcAft>
            </a:pPr>
            <a:r>
              <a:rPr lang="es-ES" sz="2000" dirty="0" smtClean="0">
                <a:solidFill>
                  <a:prstClr val="black"/>
                </a:solidFill>
              </a:rPr>
              <a:t>	De modo que podemos interpretar el valor p como</a:t>
            </a:r>
            <a:endParaRPr lang="es-ES" sz="2000" i="1" dirty="0"/>
          </a:p>
        </p:txBody>
      </p:sp>
      <p:sp>
        <p:nvSpPr>
          <p:cNvPr id="3" name="2 CuadroTexto"/>
          <p:cNvSpPr txBox="1"/>
          <p:nvPr/>
        </p:nvSpPr>
        <p:spPr>
          <a:xfrm>
            <a:off x="879675" y="862027"/>
            <a:ext cx="7128792" cy="769441"/>
          </a:xfrm>
          <a:prstGeom prst="rect">
            <a:avLst/>
          </a:prstGeom>
          <a:solidFill>
            <a:schemeClr val="accent6">
              <a:lumMod val="20000"/>
              <a:lumOff val="80000"/>
            </a:schemeClr>
          </a:solidFill>
        </p:spPr>
        <p:txBody>
          <a:bodyPr wrap="square" rtlCol="0">
            <a:spAutoFit/>
          </a:bodyPr>
          <a:lstStyle/>
          <a:p>
            <a:pPr lvl="0" algn="just">
              <a:spcBef>
                <a:spcPts val="600"/>
              </a:spcBef>
              <a:spcAft>
                <a:spcPts val="600"/>
              </a:spcAft>
            </a:pPr>
            <a:r>
              <a:rPr lang="es-ES" sz="2200" i="1" dirty="0">
                <a:solidFill>
                  <a:prstClr val="black"/>
                </a:solidFill>
              </a:rPr>
              <a:t>el ínfimo nivel de significación que podríamos haber elegido que nos condujera al rechazo de H</a:t>
            </a:r>
            <a:r>
              <a:rPr lang="es-ES" sz="2200" i="1" baseline="-25000" dirty="0">
                <a:solidFill>
                  <a:prstClr val="black"/>
                </a:solidFill>
              </a:rPr>
              <a:t>0</a:t>
            </a:r>
            <a:r>
              <a:rPr lang="es-ES" sz="2200" i="1" dirty="0" smtClean="0">
                <a:solidFill>
                  <a:prstClr val="black"/>
                </a:solidFill>
              </a:rPr>
              <a:t>.</a:t>
            </a:r>
            <a:endParaRPr lang="es-ES" sz="2200" i="1" dirty="0">
              <a:solidFill>
                <a:prstClr val="black"/>
              </a:solidFill>
            </a:endParaRPr>
          </a:p>
        </p:txBody>
      </p:sp>
      <p:sp>
        <p:nvSpPr>
          <p:cNvPr id="4" name="3 CuadroTexto"/>
          <p:cNvSpPr txBox="1"/>
          <p:nvPr/>
        </p:nvSpPr>
        <p:spPr>
          <a:xfrm>
            <a:off x="914400" y="1844824"/>
            <a:ext cx="7128792" cy="4093428"/>
          </a:xfrm>
          <a:prstGeom prst="rect">
            <a:avLst/>
          </a:prstGeom>
          <a:noFill/>
        </p:spPr>
        <p:txBody>
          <a:bodyPr wrap="square" rtlCol="0">
            <a:spAutoFit/>
          </a:bodyPr>
          <a:lstStyle/>
          <a:p>
            <a:pPr algn="just"/>
            <a:r>
              <a:rPr lang="es-ES" sz="2000" dirty="0" smtClean="0">
                <a:solidFill>
                  <a:prstClr val="black"/>
                </a:solidFill>
              </a:rPr>
              <a:t>	Por </a:t>
            </a:r>
            <a:r>
              <a:rPr lang="es-ES" sz="2000" dirty="0">
                <a:solidFill>
                  <a:prstClr val="black"/>
                </a:solidFill>
              </a:rPr>
              <a:t>eso, si bien es equivalente tomar la decisión comparando </a:t>
            </a:r>
            <a:r>
              <a:rPr lang="es-ES" sz="2000" dirty="0" smtClean="0">
                <a:solidFill>
                  <a:prstClr val="black"/>
                </a:solidFill>
              </a:rPr>
              <a:t>“valor </a:t>
            </a:r>
            <a:r>
              <a:rPr lang="es-ES" sz="2000" dirty="0">
                <a:solidFill>
                  <a:prstClr val="black"/>
                </a:solidFill>
              </a:rPr>
              <a:t>del estadístico vs valor </a:t>
            </a:r>
            <a:r>
              <a:rPr lang="es-ES" sz="2000" dirty="0" smtClean="0">
                <a:solidFill>
                  <a:prstClr val="black"/>
                </a:solidFill>
              </a:rPr>
              <a:t>crítico” </a:t>
            </a:r>
            <a:r>
              <a:rPr lang="es-ES" sz="2000" dirty="0">
                <a:solidFill>
                  <a:prstClr val="black"/>
                </a:solidFill>
              </a:rPr>
              <a:t>que </a:t>
            </a:r>
            <a:r>
              <a:rPr lang="es-ES" sz="2000" dirty="0" smtClean="0">
                <a:solidFill>
                  <a:prstClr val="black"/>
                </a:solidFill>
              </a:rPr>
              <a:t>comparando “valor </a:t>
            </a:r>
            <a:r>
              <a:rPr lang="es-ES" sz="2000" dirty="0">
                <a:solidFill>
                  <a:prstClr val="black"/>
                </a:solidFill>
              </a:rPr>
              <a:t>p vs </a:t>
            </a:r>
            <a:r>
              <a:rPr lang="es-ES" sz="2000" b="1" i="1" dirty="0" smtClean="0">
                <a:solidFill>
                  <a:prstClr val="black"/>
                </a:solidFill>
                <a:latin typeface="Symbol" panose="05050102010706020507" pitchFamily="18" charset="2"/>
              </a:rPr>
              <a:t>a</a:t>
            </a:r>
            <a:r>
              <a:rPr lang="es-ES" sz="2000" dirty="0" smtClean="0">
                <a:solidFill>
                  <a:prstClr val="black"/>
                </a:solidFill>
              </a:rPr>
              <a:t>”, </a:t>
            </a:r>
            <a:r>
              <a:rPr lang="es-ES" sz="2000" dirty="0">
                <a:solidFill>
                  <a:prstClr val="black"/>
                </a:solidFill>
              </a:rPr>
              <a:t>el valor p es más </a:t>
            </a:r>
            <a:r>
              <a:rPr lang="es-ES" sz="2000" dirty="0" smtClean="0">
                <a:solidFill>
                  <a:prstClr val="black"/>
                </a:solidFill>
              </a:rPr>
              <a:t>informativo, ya que no sólo nos indica si rechazamos o no H</a:t>
            </a:r>
            <a:r>
              <a:rPr lang="es-ES" sz="2000" baseline="-25000" dirty="0" smtClean="0">
                <a:solidFill>
                  <a:prstClr val="black"/>
                </a:solidFill>
              </a:rPr>
              <a:t>0</a:t>
            </a:r>
            <a:r>
              <a:rPr lang="es-ES" sz="2000" dirty="0" smtClean="0">
                <a:solidFill>
                  <a:prstClr val="black"/>
                </a:solidFill>
              </a:rPr>
              <a:t> al nivel de riesgo elegido sino que nos dice cuál es el mínimo riesgo que podríamos haber tomado en el sentido del error de tipo I.</a:t>
            </a:r>
          </a:p>
          <a:p>
            <a:pPr algn="just"/>
            <a:endParaRPr lang="es-ES" sz="2000" dirty="0">
              <a:solidFill>
                <a:prstClr val="black"/>
              </a:solidFill>
            </a:endParaRPr>
          </a:p>
          <a:p>
            <a:pPr algn="just"/>
            <a:r>
              <a:rPr lang="es-ES" sz="2000" dirty="0" smtClean="0">
                <a:solidFill>
                  <a:prstClr val="black"/>
                </a:solidFill>
              </a:rPr>
              <a:t>	De ahí que otros nombres que recibe el valor p en la bibliografía estadística es </a:t>
            </a:r>
            <a:r>
              <a:rPr lang="es-ES" sz="2000" i="1" dirty="0" smtClean="0">
                <a:solidFill>
                  <a:prstClr val="black"/>
                </a:solidFill>
              </a:rPr>
              <a:t>“nivel justo de significación” </a:t>
            </a:r>
            <a:r>
              <a:rPr lang="es-ES" sz="2000" dirty="0" smtClean="0">
                <a:solidFill>
                  <a:prstClr val="black"/>
                </a:solidFill>
              </a:rPr>
              <a:t>o </a:t>
            </a:r>
            <a:r>
              <a:rPr lang="es-ES" sz="2000" i="1" dirty="0" smtClean="0">
                <a:solidFill>
                  <a:prstClr val="black"/>
                </a:solidFill>
              </a:rPr>
              <a:t>“nivel crítico de significación”</a:t>
            </a:r>
            <a:r>
              <a:rPr lang="es-ES" sz="2000" dirty="0" smtClean="0">
                <a:solidFill>
                  <a:prstClr val="black"/>
                </a:solidFill>
              </a:rPr>
              <a:t>. Lo más común, entre quienes aplican la estadística es llamarlo “p-</a:t>
            </a:r>
            <a:r>
              <a:rPr lang="es-ES" sz="2000" dirty="0" err="1" smtClean="0">
                <a:solidFill>
                  <a:prstClr val="black"/>
                </a:solidFill>
              </a:rPr>
              <a:t>value</a:t>
            </a:r>
            <a:r>
              <a:rPr lang="es-ES" sz="2000" dirty="0" smtClean="0">
                <a:solidFill>
                  <a:prstClr val="black"/>
                </a:solidFill>
              </a:rPr>
              <a:t>” (pi-</a:t>
            </a:r>
            <a:r>
              <a:rPr lang="es-ES" sz="2000" dirty="0" err="1" smtClean="0">
                <a:solidFill>
                  <a:prstClr val="black"/>
                </a:solidFill>
              </a:rPr>
              <a:t>value</a:t>
            </a:r>
            <a:r>
              <a:rPr lang="es-ES" sz="2000" dirty="0" smtClean="0">
                <a:solidFill>
                  <a:prstClr val="black"/>
                </a:solidFill>
              </a:rPr>
              <a:t>) porque es como aparece en las salidas computacionales de los softwares en inglés.</a:t>
            </a:r>
            <a:endParaRPr lang="es-ES" dirty="0"/>
          </a:p>
        </p:txBody>
      </p:sp>
    </p:spTree>
    <p:extLst>
      <p:ext uri="{BB962C8B-B14F-4D97-AF65-F5344CB8AC3E}">
        <p14:creationId xmlns:p14="http://schemas.microsoft.com/office/powerpoint/2010/main" val="51055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5753180" y="5373216"/>
            <a:ext cx="3240361" cy="136815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Valor p. </a:t>
            </a:r>
          </a:p>
          <a:p>
            <a:pPr marL="0" indent="0">
              <a:buFont typeface="Georgia" pitchFamily="18" charset="0"/>
              <a:buNone/>
            </a:pPr>
            <a:r>
              <a:rPr lang="es-AR" sz="4400" dirty="0" smtClean="0"/>
              <a:t>Su Cálculo</a:t>
            </a:r>
          </a:p>
        </p:txBody>
      </p:sp>
      <mc:AlternateContent xmlns:mc="http://schemas.openxmlformats.org/markup-compatibility/2006" xmlns:a14="http://schemas.microsoft.com/office/drawing/2010/main">
        <mc:Choice Requires="a14">
          <p:sp>
            <p:nvSpPr>
              <p:cNvPr id="3" name="2 CuadroTexto"/>
              <p:cNvSpPr txBox="1"/>
              <p:nvPr/>
            </p:nvSpPr>
            <p:spPr>
              <a:xfrm>
                <a:off x="323528" y="404664"/>
                <a:ext cx="8352928" cy="5149936"/>
              </a:xfrm>
              <a:prstGeom prst="rect">
                <a:avLst/>
              </a:prstGeom>
              <a:noFill/>
            </p:spPr>
            <p:txBody>
              <a:bodyPr wrap="square" rtlCol="0">
                <a:spAutoFit/>
              </a:bodyPr>
              <a:lstStyle/>
              <a:p>
                <a:pPr algn="just">
                  <a:spcBef>
                    <a:spcPts val="600"/>
                  </a:spcBef>
                  <a:spcAft>
                    <a:spcPts val="600"/>
                  </a:spcAft>
                </a:pPr>
                <a:r>
                  <a:rPr lang="es-ES" dirty="0" smtClean="0"/>
                  <a:t>	Si el test es unilateral a izquierda, el valor p se calcula como la probabilidad, bajo H</a:t>
                </a:r>
                <a:r>
                  <a:rPr lang="es-ES" baseline="-25000" dirty="0" smtClean="0"/>
                  <a:t>0</a:t>
                </a:r>
                <a:r>
                  <a:rPr lang="es-ES" dirty="0" smtClean="0"/>
                  <a:t> de que el estadístico de prueba sea inferior al valor observado en la muestra.</a:t>
                </a:r>
              </a:p>
              <a:p>
                <a:pPr algn="just">
                  <a:spcBef>
                    <a:spcPts val="600"/>
                  </a:spcBef>
                  <a:spcAft>
                    <a:spcPts val="600"/>
                  </a:spcAft>
                </a:pPr>
                <a:r>
                  <a:rPr lang="es-ES" dirty="0"/>
                  <a:t>	</a:t>
                </a:r>
                <a:r>
                  <a:rPr lang="es-ES" dirty="0" smtClean="0"/>
                  <a:t>En el ejemplo de la media es: valor p = </a:t>
                </a:r>
                <a14:m>
                  <m:oMath xmlns:m="http://schemas.openxmlformats.org/officeDocument/2006/math">
                    <m:r>
                      <a:rPr lang="es-ES" sz="2000" i="1">
                        <a:solidFill>
                          <a:prstClr val="black"/>
                        </a:solidFill>
                        <a:latin typeface="Cambria Math"/>
                      </a:rPr>
                      <m:t>𝑃</m:t>
                    </m:r>
                    <m:d>
                      <m:dPr>
                        <m:ctrlPr>
                          <a:rPr lang="es-ES" sz="2000" i="1" smtClean="0">
                            <a:solidFill>
                              <a:prstClr val="black"/>
                            </a:solidFill>
                            <a:latin typeface="Cambria Math" panose="02040503050406030204" pitchFamily="18" charset="0"/>
                          </a:rPr>
                        </m:ctrlPr>
                      </m:dPr>
                      <m:e>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𝑋</m:t>
                            </m:r>
                          </m:e>
                        </m:acc>
                        <m:r>
                          <a:rPr lang="es-ES" sz="2000" b="0" i="1" smtClean="0">
                            <a:solidFill>
                              <a:prstClr val="black"/>
                            </a:solidFill>
                            <a:latin typeface="Cambria Math"/>
                          </a:rPr>
                          <m:t>&lt;</m:t>
                        </m:r>
                        <m:acc>
                          <m:accPr>
                            <m:chr m:val="̅"/>
                            <m:ctrlPr>
                              <a:rPr lang="es-ES" sz="2000" b="0" i="1" smtClean="0">
                                <a:solidFill>
                                  <a:prstClr val="black"/>
                                </a:solidFill>
                                <a:latin typeface="Cambria Math" panose="02040503050406030204" pitchFamily="18" charset="0"/>
                              </a:rPr>
                            </m:ctrlPr>
                          </m:accPr>
                          <m:e>
                            <m:r>
                              <a:rPr lang="es-ES" sz="2000" b="0" i="1" smtClean="0">
                                <a:solidFill>
                                  <a:prstClr val="black"/>
                                </a:solidFill>
                                <a:latin typeface="Cambria Math"/>
                              </a:rPr>
                              <m:t>𝑥</m:t>
                            </m:r>
                          </m:e>
                        </m:acc>
                        <m:r>
                          <a:rPr lang="es-ES" sz="2000" b="0" i="1" smtClean="0">
                            <a:solidFill>
                              <a:prstClr val="black"/>
                            </a:solidFill>
                            <a:latin typeface="Cambria Math"/>
                          </a:rPr>
                          <m:t> </m:t>
                        </m:r>
                        <m:r>
                          <a:rPr lang="es-ES" sz="2000" b="0" i="1" smtClean="0">
                            <a:solidFill>
                              <a:prstClr val="black"/>
                            </a:solidFill>
                            <a:latin typeface="Cambria Math"/>
                            <a:sym typeface="Symbol"/>
                          </a:rPr>
                          <m:t> =</m:t>
                        </m:r>
                        <m:r>
                          <a:rPr lang="es-ES" sz="2000" b="0" i="1" baseline="-25000" smtClean="0">
                            <a:solidFill>
                              <a:prstClr val="black"/>
                            </a:solidFill>
                            <a:latin typeface="Cambria Math"/>
                          </a:rPr>
                          <m:t>0</m:t>
                        </m:r>
                      </m:e>
                    </m:d>
                    <m:r>
                      <a:rPr lang="es-ES" sz="2000" b="0" i="0" smtClean="0">
                        <a:solidFill>
                          <a:prstClr val="black"/>
                        </a:solidFill>
                        <a:latin typeface="Cambria Math"/>
                      </a:rPr>
                      <m:t>.</m:t>
                    </m:r>
                  </m:oMath>
                </a14:m>
                <a:endParaRPr lang="es-ES" sz="2000" b="0" dirty="0" smtClean="0">
                  <a:solidFill>
                    <a:prstClr val="black"/>
                  </a:solidFill>
                </a:endParaRPr>
              </a:p>
              <a:p>
                <a:pPr lvl="0" algn="just">
                  <a:spcBef>
                    <a:spcPts val="600"/>
                  </a:spcBef>
                  <a:spcAft>
                    <a:spcPts val="600"/>
                  </a:spcAft>
                </a:pPr>
                <a:r>
                  <a:rPr lang="es-ES" dirty="0" smtClean="0">
                    <a:solidFill>
                      <a:prstClr val="black"/>
                    </a:solidFill>
                  </a:rPr>
                  <a:t>	Si </a:t>
                </a:r>
                <a:r>
                  <a:rPr lang="es-ES" dirty="0">
                    <a:solidFill>
                      <a:prstClr val="black"/>
                    </a:solidFill>
                  </a:rPr>
                  <a:t>el test es unilateral a </a:t>
                </a:r>
                <a:r>
                  <a:rPr lang="es-ES" dirty="0" smtClean="0">
                    <a:solidFill>
                      <a:prstClr val="black"/>
                    </a:solidFill>
                  </a:rPr>
                  <a:t>derecha, </a:t>
                </a:r>
                <a:r>
                  <a:rPr lang="es-ES" dirty="0">
                    <a:solidFill>
                      <a:prstClr val="black"/>
                    </a:solidFill>
                  </a:rPr>
                  <a:t>el valor p se calcula como la probabilidad, bajo H</a:t>
                </a:r>
                <a:r>
                  <a:rPr lang="es-ES" baseline="-25000" dirty="0">
                    <a:solidFill>
                      <a:prstClr val="black"/>
                    </a:solidFill>
                  </a:rPr>
                  <a:t>0</a:t>
                </a:r>
                <a:r>
                  <a:rPr lang="es-ES" dirty="0">
                    <a:solidFill>
                      <a:prstClr val="black"/>
                    </a:solidFill>
                  </a:rPr>
                  <a:t> de que el estadístico de prueba sea </a:t>
                </a:r>
                <a:r>
                  <a:rPr lang="es-ES" dirty="0" smtClean="0">
                    <a:solidFill>
                      <a:prstClr val="black"/>
                    </a:solidFill>
                  </a:rPr>
                  <a:t>superior </a:t>
                </a:r>
                <a:r>
                  <a:rPr lang="es-ES" dirty="0">
                    <a:solidFill>
                      <a:prstClr val="black"/>
                    </a:solidFill>
                  </a:rPr>
                  <a:t>al valor observado en la muestra.</a:t>
                </a:r>
              </a:p>
              <a:p>
                <a:pPr lvl="0" algn="just">
                  <a:spcBef>
                    <a:spcPts val="600"/>
                  </a:spcBef>
                  <a:spcAft>
                    <a:spcPts val="600"/>
                  </a:spcAft>
                </a:pPr>
                <a:r>
                  <a:rPr lang="es-ES" dirty="0">
                    <a:solidFill>
                      <a:prstClr val="black"/>
                    </a:solidFill>
                  </a:rPr>
                  <a:t>	En el ejemplo de la </a:t>
                </a:r>
                <a:r>
                  <a:rPr lang="es-ES" dirty="0" smtClean="0">
                    <a:solidFill>
                      <a:prstClr val="black"/>
                    </a:solidFill>
                  </a:rPr>
                  <a:t>media es: </a:t>
                </a:r>
                <a:r>
                  <a:rPr lang="es-ES" dirty="0">
                    <a:solidFill>
                      <a:prstClr val="black"/>
                    </a:solidFill>
                  </a:rPr>
                  <a:t>valor p = </a:t>
                </a:r>
                <a14:m>
                  <m:oMath xmlns:m="http://schemas.openxmlformats.org/officeDocument/2006/math">
                    <m:r>
                      <a:rPr lang="es-ES" sz="2000" i="1">
                        <a:solidFill>
                          <a:prstClr val="black"/>
                        </a:solidFill>
                        <a:latin typeface="Cambria Math"/>
                      </a:rPr>
                      <m:t>𝑃</m:t>
                    </m:r>
                    <m:d>
                      <m:dPr>
                        <m:ctrlPr>
                          <a:rPr lang="es-ES" sz="2000" i="1">
                            <a:solidFill>
                              <a:prstClr val="black"/>
                            </a:solidFill>
                            <a:latin typeface="Cambria Math" panose="02040503050406030204" pitchFamily="18" charset="0"/>
                          </a:rPr>
                        </m:ctrlPr>
                      </m:dPr>
                      <m:e>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𝑋</m:t>
                            </m:r>
                          </m:e>
                        </m:acc>
                        <m:r>
                          <a:rPr lang="es-ES" sz="2000" b="0" i="1" smtClean="0">
                            <a:solidFill>
                              <a:prstClr val="black"/>
                            </a:solidFill>
                            <a:latin typeface="Cambria Math"/>
                          </a:rPr>
                          <m:t>&gt;</m:t>
                        </m:r>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𝑥</m:t>
                            </m:r>
                          </m:e>
                        </m:acc>
                        <m:r>
                          <a:rPr lang="es-ES" sz="2000" i="1">
                            <a:solidFill>
                              <a:prstClr val="black"/>
                            </a:solidFill>
                            <a:latin typeface="Cambria Math"/>
                          </a:rPr>
                          <m:t> </m:t>
                        </m:r>
                        <m:r>
                          <a:rPr lang="es-ES" sz="2000" i="1">
                            <a:solidFill>
                              <a:prstClr val="black"/>
                            </a:solidFill>
                            <a:latin typeface="Cambria Math"/>
                            <a:sym typeface="Symbol"/>
                          </a:rPr>
                          <m:t> =</m:t>
                        </m:r>
                        <m:r>
                          <a:rPr lang="es-ES" sz="2000" i="1" baseline="-25000">
                            <a:solidFill>
                              <a:prstClr val="black"/>
                            </a:solidFill>
                            <a:latin typeface="Cambria Math"/>
                          </a:rPr>
                          <m:t>0</m:t>
                        </m:r>
                      </m:e>
                    </m:d>
                    <m:r>
                      <a:rPr lang="es-ES" sz="2000">
                        <a:solidFill>
                          <a:prstClr val="black"/>
                        </a:solidFill>
                        <a:latin typeface="Cambria Math"/>
                      </a:rPr>
                      <m:t>.</m:t>
                    </m:r>
                  </m:oMath>
                </a14:m>
                <a:endParaRPr lang="es-ES" sz="2000" dirty="0" smtClean="0">
                  <a:solidFill>
                    <a:prstClr val="black"/>
                  </a:solidFill>
                </a:endParaRPr>
              </a:p>
              <a:p>
                <a:pPr lvl="0" algn="just">
                  <a:spcBef>
                    <a:spcPts val="600"/>
                  </a:spcBef>
                  <a:spcAft>
                    <a:spcPts val="600"/>
                  </a:spcAft>
                </a:pPr>
                <a:r>
                  <a:rPr lang="es-ES" sz="2000" dirty="0">
                    <a:solidFill>
                      <a:prstClr val="black"/>
                    </a:solidFill>
                  </a:rPr>
                  <a:t>	</a:t>
                </a:r>
                <a:r>
                  <a:rPr lang="es-ES" sz="2000" dirty="0" smtClean="0">
                    <a:solidFill>
                      <a:prstClr val="black"/>
                    </a:solidFill>
                  </a:rPr>
                  <a:t>Si el test es bilateral, como hay que comparar el valor p con </a:t>
                </a:r>
                <a:r>
                  <a:rPr lang="es-ES" sz="2000" b="1" i="1" dirty="0" smtClean="0">
                    <a:solidFill>
                      <a:prstClr val="black"/>
                    </a:solidFill>
                    <a:latin typeface="Symbol" panose="05050102010706020507" pitchFamily="18" charset="2"/>
                  </a:rPr>
                  <a:t>a,</a:t>
                </a:r>
                <a:r>
                  <a:rPr lang="es-ES" sz="2000" dirty="0" smtClean="0">
                    <a:solidFill>
                      <a:prstClr val="black"/>
                    </a:solidFill>
                  </a:rPr>
                  <a:t> que está repartido en dos colas simétricas, entonces se calcula la probabilidad hacia el lado de la cola más corta y se la multiplica por 2.</a:t>
                </a:r>
              </a:p>
              <a:p>
                <a:pPr lvl="0" algn="just">
                  <a:spcBef>
                    <a:spcPts val="600"/>
                  </a:spcBef>
                  <a:spcAft>
                    <a:spcPts val="600"/>
                  </a:spcAft>
                </a:pPr>
                <a:r>
                  <a:rPr lang="es-ES" sz="2000" dirty="0">
                    <a:solidFill>
                      <a:prstClr val="black"/>
                    </a:solidFill>
                  </a:rPr>
                  <a:t>	</a:t>
                </a:r>
                <a:r>
                  <a:rPr lang="es-ES" sz="2000" dirty="0" smtClean="0">
                    <a:solidFill>
                      <a:prstClr val="black"/>
                    </a:solidFill>
                  </a:rPr>
                  <a:t>En el ejemplo de la media es: valor p = 2</a:t>
                </a:r>
                <a14:m>
                  <m:oMath xmlns:m="http://schemas.openxmlformats.org/officeDocument/2006/math">
                    <m:r>
                      <a:rPr lang="es-ES" sz="2000" i="1">
                        <a:solidFill>
                          <a:prstClr val="black"/>
                        </a:solidFill>
                        <a:latin typeface="Cambria Math"/>
                      </a:rPr>
                      <m:t>𝑃</m:t>
                    </m:r>
                    <m:d>
                      <m:dPr>
                        <m:ctrlPr>
                          <a:rPr lang="es-ES" sz="2000" i="1">
                            <a:solidFill>
                              <a:prstClr val="black"/>
                            </a:solidFill>
                            <a:latin typeface="Cambria Math" panose="02040503050406030204" pitchFamily="18" charset="0"/>
                          </a:rPr>
                        </m:ctrlPr>
                      </m:dPr>
                      <m:e>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𝑋</m:t>
                            </m:r>
                          </m:e>
                        </m:acc>
                        <m:r>
                          <a:rPr lang="es-ES" sz="2000" b="0" i="1" smtClean="0">
                            <a:solidFill>
                              <a:prstClr val="black"/>
                            </a:solidFill>
                            <a:latin typeface="Cambria Math"/>
                          </a:rPr>
                          <m:t>&gt;</m:t>
                        </m:r>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𝑥</m:t>
                            </m:r>
                          </m:e>
                        </m:acc>
                        <m:r>
                          <a:rPr lang="es-ES" sz="2000" i="1">
                            <a:solidFill>
                              <a:prstClr val="black"/>
                            </a:solidFill>
                            <a:latin typeface="Cambria Math"/>
                          </a:rPr>
                          <m:t> </m:t>
                        </m:r>
                        <m:r>
                          <a:rPr lang="es-ES" sz="2000" i="1">
                            <a:solidFill>
                              <a:prstClr val="black"/>
                            </a:solidFill>
                            <a:latin typeface="Cambria Math"/>
                            <a:sym typeface="Symbol"/>
                          </a:rPr>
                          <m:t> =</m:t>
                        </m:r>
                        <m:r>
                          <a:rPr lang="es-ES" sz="2000" i="1" baseline="-25000">
                            <a:solidFill>
                              <a:prstClr val="black"/>
                            </a:solidFill>
                            <a:latin typeface="Cambria Math"/>
                          </a:rPr>
                          <m:t>0</m:t>
                        </m:r>
                      </m:e>
                    </m:d>
                  </m:oMath>
                </a14:m>
                <a:r>
                  <a:rPr lang="es-ES" sz="2000" dirty="0" smtClean="0">
                    <a:solidFill>
                      <a:prstClr val="black"/>
                    </a:solidFill>
                  </a:rPr>
                  <a:t>si la media </a:t>
                </a:r>
                <a:r>
                  <a:rPr lang="es-ES" sz="2000" dirty="0" err="1" smtClean="0">
                    <a:solidFill>
                      <a:prstClr val="black"/>
                    </a:solidFill>
                  </a:rPr>
                  <a:t>muestral</a:t>
                </a:r>
                <a:r>
                  <a:rPr lang="es-ES" sz="2000" dirty="0" smtClean="0">
                    <a:solidFill>
                      <a:prstClr val="black"/>
                    </a:solidFill>
                  </a:rPr>
                  <a:t> fue superior a </a:t>
                </a:r>
                <a14:m>
                  <m:oMath xmlns:m="http://schemas.openxmlformats.org/officeDocument/2006/math">
                    <m:r>
                      <a:rPr lang="es-ES" sz="2000" i="1">
                        <a:solidFill>
                          <a:prstClr val="black"/>
                        </a:solidFill>
                        <a:latin typeface="Cambria Math"/>
                        <a:sym typeface="Symbol"/>
                      </a:rPr>
                      <m:t></m:t>
                    </m:r>
                    <m:r>
                      <a:rPr lang="es-ES" sz="2000" i="1" baseline="-25000">
                        <a:solidFill>
                          <a:prstClr val="black"/>
                        </a:solidFill>
                        <a:latin typeface="Cambria Math"/>
                      </a:rPr>
                      <m:t>0</m:t>
                    </m:r>
                  </m:oMath>
                </a14:m>
                <a:r>
                  <a:rPr lang="es-ES" sz="2000" dirty="0" smtClean="0">
                    <a:solidFill>
                      <a:prstClr val="black"/>
                    </a:solidFill>
                  </a:rPr>
                  <a:t> o </a:t>
                </a:r>
                <a:r>
                  <a:rPr lang="es-ES" sz="2000" dirty="0">
                    <a:solidFill>
                      <a:prstClr val="black"/>
                    </a:solidFill>
                  </a:rPr>
                  <a:t>valor p = 2</a:t>
                </a:r>
                <a14:m>
                  <m:oMath xmlns:m="http://schemas.openxmlformats.org/officeDocument/2006/math">
                    <m:r>
                      <a:rPr lang="es-ES" sz="2000" i="1">
                        <a:solidFill>
                          <a:prstClr val="black"/>
                        </a:solidFill>
                        <a:latin typeface="Cambria Math"/>
                      </a:rPr>
                      <m:t>𝑃</m:t>
                    </m:r>
                    <m:d>
                      <m:dPr>
                        <m:ctrlPr>
                          <a:rPr lang="es-ES" sz="2000" i="1">
                            <a:solidFill>
                              <a:prstClr val="black"/>
                            </a:solidFill>
                            <a:latin typeface="Cambria Math" panose="02040503050406030204" pitchFamily="18" charset="0"/>
                          </a:rPr>
                        </m:ctrlPr>
                      </m:dPr>
                      <m:e>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𝑋</m:t>
                            </m:r>
                          </m:e>
                        </m:acc>
                        <m:r>
                          <a:rPr lang="es-ES" sz="2000" b="0" i="1" smtClean="0">
                            <a:solidFill>
                              <a:prstClr val="black"/>
                            </a:solidFill>
                            <a:latin typeface="Cambria Math"/>
                          </a:rPr>
                          <m:t>&lt;</m:t>
                        </m:r>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𝑥</m:t>
                            </m:r>
                          </m:e>
                        </m:acc>
                        <m:r>
                          <a:rPr lang="es-ES" sz="2000" i="1">
                            <a:solidFill>
                              <a:prstClr val="black"/>
                            </a:solidFill>
                            <a:latin typeface="Cambria Math"/>
                          </a:rPr>
                          <m:t> </m:t>
                        </m:r>
                        <m:r>
                          <a:rPr lang="es-ES" sz="2000" i="1">
                            <a:solidFill>
                              <a:prstClr val="black"/>
                            </a:solidFill>
                            <a:latin typeface="Cambria Math"/>
                            <a:sym typeface="Symbol"/>
                          </a:rPr>
                          <m:t> =</m:t>
                        </m:r>
                        <m:r>
                          <a:rPr lang="es-ES" sz="2000" i="1" baseline="-25000">
                            <a:solidFill>
                              <a:prstClr val="black"/>
                            </a:solidFill>
                            <a:latin typeface="Cambria Math"/>
                          </a:rPr>
                          <m:t>0</m:t>
                        </m:r>
                      </m:e>
                    </m:d>
                  </m:oMath>
                </a14:m>
                <a:r>
                  <a:rPr lang="es-ES" sz="2000" dirty="0" smtClean="0">
                    <a:solidFill>
                      <a:prstClr val="black"/>
                    </a:solidFill>
                  </a:rPr>
                  <a:t> si la media </a:t>
                </a:r>
                <a:r>
                  <a:rPr lang="es-ES" sz="2000" dirty="0" err="1" smtClean="0">
                    <a:solidFill>
                      <a:prstClr val="black"/>
                    </a:solidFill>
                  </a:rPr>
                  <a:t>muestral</a:t>
                </a:r>
                <a:r>
                  <a:rPr lang="es-ES" sz="2000" dirty="0" smtClean="0">
                    <a:solidFill>
                      <a:prstClr val="black"/>
                    </a:solidFill>
                  </a:rPr>
                  <a:t> fue inferior a </a:t>
                </a:r>
                <a14:m>
                  <m:oMath xmlns:m="http://schemas.openxmlformats.org/officeDocument/2006/math">
                    <m:r>
                      <a:rPr lang="es-ES" sz="2000" i="1">
                        <a:solidFill>
                          <a:prstClr val="black"/>
                        </a:solidFill>
                        <a:latin typeface="Cambria Math"/>
                        <a:sym typeface="Symbol"/>
                      </a:rPr>
                      <m:t></m:t>
                    </m:r>
                    <m:r>
                      <a:rPr lang="es-ES" sz="2000" i="1" baseline="-25000">
                        <a:solidFill>
                          <a:prstClr val="black"/>
                        </a:solidFill>
                        <a:latin typeface="Cambria Math"/>
                      </a:rPr>
                      <m:t>0</m:t>
                    </m:r>
                  </m:oMath>
                </a14:m>
                <a:r>
                  <a:rPr lang="es-ES" sz="2000" dirty="0" smtClean="0">
                    <a:solidFill>
                      <a:prstClr val="black"/>
                    </a:solidFill>
                  </a:rPr>
                  <a:t>. </a:t>
                </a:r>
                <a:endParaRPr lang="es-ES" sz="2000" dirty="0">
                  <a:solidFill>
                    <a:prstClr val="black"/>
                  </a:solidFill>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323528" y="404664"/>
                <a:ext cx="8352928" cy="5149936"/>
              </a:xfrm>
              <a:prstGeom prst="rect">
                <a:avLst/>
              </a:prstGeom>
              <a:blipFill rotWithShape="1">
                <a:blip r:embed="rId2"/>
                <a:stretch>
                  <a:fillRect l="-730" t="-710" r="-803"/>
                </a:stretch>
              </a:blipFill>
            </p:spPr>
            <p:txBody>
              <a:bodyPr/>
              <a:lstStyle/>
              <a:p>
                <a:r>
                  <a:rPr lang="es-ES">
                    <a:noFill/>
                  </a:rPr>
                  <a:t> </a:t>
                </a:r>
              </a:p>
            </p:txBody>
          </p:sp>
        </mc:Fallback>
      </mc:AlternateContent>
    </p:spTree>
    <p:extLst>
      <p:ext uri="{BB962C8B-B14F-4D97-AF65-F5344CB8AC3E}">
        <p14:creationId xmlns:p14="http://schemas.microsoft.com/office/powerpoint/2010/main" val="375217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1835696" y="5373216"/>
            <a:ext cx="7157845" cy="136815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Valor p. </a:t>
            </a:r>
          </a:p>
          <a:p>
            <a:pPr marL="0" indent="0">
              <a:buFont typeface="Georgia" pitchFamily="18" charset="0"/>
              <a:buNone/>
            </a:pPr>
            <a:r>
              <a:rPr lang="es-AR" sz="4400" dirty="0" smtClean="0"/>
              <a:t>Resolución con Softwares</a:t>
            </a:r>
          </a:p>
        </p:txBody>
      </p:sp>
      <p:sp>
        <p:nvSpPr>
          <p:cNvPr id="3" name="2 CuadroTexto"/>
          <p:cNvSpPr txBox="1"/>
          <p:nvPr/>
        </p:nvSpPr>
        <p:spPr>
          <a:xfrm>
            <a:off x="611561" y="1052736"/>
            <a:ext cx="7488831" cy="3754874"/>
          </a:xfrm>
          <a:prstGeom prst="rect">
            <a:avLst/>
          </a:prstGeom>
          <a:noFill/>
        </p:spPr>
        <p:txBody>
          <a:bodyPr wrap="square" rtlCol="0">
            <a:spAutoFit/>
          </a:bodyPr>
          <a:lstStyle/>
          <a:p>
            <a:pPr algn="just">
              <a:spcBef>
                <a:spcPts val="1200"/>
              </a:spcBef>
              <a:spcAft>
                <a:spcPts val="1200"/>
              </a:spcAft>
            </a:pPr>
            <a:r>
              <a:rPr lang="es-ES" dirty="0" smtClean="0"/>
              <a:t>	</a:t>
            </a:r>
            <a:r>
              <a:rPr lang="es-ES" sz="2200" dirty="0" smtClean="0"/>
              <a:t>Las pruebas de hipótesis se realizan actualmente con programas estadísticos de computación.</a:t>
            </a:r>
          </a:p>
          <a:p>
            <a:pPr algn="just">
              <a:spcBef>
                <a:spcPts val="1200"/>
              </a:spcBef>
              <a:spcAft>
                <a:spcPts val="1200"/>
              </a:spcAft>
            </a:pPr>
            <a:r>
              <a:rPr lang="es-ES" sz="2200" dirty="0"/>
              <a:t>	</a:t>
            </a:r>
            <a:r>
              <a:rPr lang="es-ES" sz="2200" dirty="0" smtClean="0"/>
              <a:t>El programa no necesita que se le proporcione el nivel de significación porque calcula el valor p y es el investigador quien toma la decisión según el nivel de significación que eligió. </a:t>
            </a:r>
          </a:p>
          <a:p>
            <a:pPr algn="just">
              <a:spcBef>
                <a:spcPts val="1200"/>
              </a:spcBef>
              <a:spcAft>
                <a:spcPts val="1200"/>
              </a:spcAft>
            </a:pPr>
            <a:r>
              <a:rPr lang="es-ES" sz="2200" dirty="0"/>
              <a:t>	</a:t>
            </a:r>
            <a:r>
              <a:rPr lang="es-ES" sz="2200" dirty="0" smtClean="0"/>
              <a:t>A modo de ilustración, para conocer cómo es una salida computacional, mostraremos la que se obtiene con el programa </a:t>
            </a:r>
            <a:r>
              <a:rPr lang="es-ES" sz="2200" dirty="0" err="1" smtClean="0"/>
              <a:t>Statistix</a:t>
            </a:r>
            <a:r>
              <a:rPr lang="es-ES" sz="2200" dirty="0" smtClean="0"/>
              <a:t> para el siguiente ejemplo.</a:t>
            </a:r>
          </a:p>
        </p:txBody>
      </p:sp>
    </p:spTree>
    <p:extLst>
      <p:ext uri="{BB962C8B-B14F-4D97-AF65-F5344CB8AC3E}">
        <p14:creationId xmlns:p14="http://schemas.microsoft.com/office/powerpoint/2010/main" val="30234567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6372200" y="5769260"/>
            <a:ext cx="2477325"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Ejemplo </a:t>
            </a:r>
          </a:p>
        </p:txBody>
      </p:sp>
      <p:sp>
        <p:nvSpPr>
          <p:cNvPr id="4" name="Rectangle 4"/>
          <p:cNvSpPr txBox="1">
            <a:spLocks noChangeArrowheads="1"/>
          </p:cNvSpPr>
          <p:nvPr/>
        </p:nvSpPr>
        <p:spPr bwMode="auto">
          <a:xfrm>
            <a:off x="539553" y="530201"/>
            <a:ext cx="7848872" cy="5131047"/>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marR="0" lvl="0" indent="0" algn="just"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s-ES" altLang="es-ES" sz="1900" b="0" i="0" u="none" strike="noStrike" kern="0" cap="none" spc="0" normalizeH="0" baseline="0" noProof="0" dirty="0" smtClean="0">
                <a:ln>
                  <a:noFill/>
                </a:ln>
                <a:solidFill>
                  <a:srgbClr val="000000"/>
                </a:solidFill>
                <a:effectLst/>
                <a:uLnTx/>
                <a:uFillTx/>
                <a:ea typeface="+mn-ea"/>
                <a:cs typeface="+mn-cs"/>
              </a:rPr>
              <a:t>	Un equipo de investigadores propuso un taller con el objetivo de </a:t>
            </a:r>
            <a:r>
              <a:rPr lang="es-ES" altLang="es-ES" sz="1900" kern="0" dirty="0">
                <a:solidFill>
                  <a:srgbClr val="000000"/>
                </a:solidFill>
              </a:rPr>
              <a:t>desarrollar</a:t>
            </a:r>
            <a:r>
              <a:rPr kumimoji="0" lang="es-ES" altLang="es-ES" sz="1900" b="0" i="0" u="none" strike="noStrike" kern="0" cap="none" spc="0" normalizeH="0" baseline="0" noProof="0" dirty="0" smtClean="0">
                <a:ln>
                  <a:noFill/>
                </a:ln>
                <a:solidFill>
                  <a:srgbClr val="000000"/>
                </a:solidFill>
                <a:effectLst/>
                <a:uLnTx/>
                <a:uFillTx/>
                <a:ea typeface="+mn-ea"/>
                <a:cs typeface="+mn-cs"/>
              </a:rPr>
              <a:t> estrategias que permitan disminuir el agotamiento emocional en personas afectadas por el síndrome de Burnout. Para evaluar la efectividad de la propuesta se realizó un taller con 25 pacientes con dicho diagnóstico elegidos al azar de los Servicios de Salud Mental de CABA</a:t>
            </a:r>
            <a:r>
              <a:rPr lang="es-ES" altLang="es-ES" sz="1900" kern="0" dirty="0">
                <a:solidFill>
                  <a:srgbClr val="000000"/>
                </a:solidFill>
              </a:rPr>
              <a:t>.</a:t>
            </a:r>
            <a:r>
              <a:rPr kumimoji="0" lang="es-ES" altLang="es-ES" sz="1900" b="0" i="0" u="none" strike="noStrike" kern="0" cap="none" spc="0" normalizeH="0" baseline="0" noProof="0" dirty="0" smtClean="0">
                <a:ln>
                  <a:noFill/>
                </a:ln>
                <a:solidFill>
                  <a:srgbClr val="000000"/>
                </a:solidFill>
                <a:effectLst/>
                <a:uLnTx/>
                <a:uFillTx/>
                <a:ea typeface="+mn-ea"/>
                <a:cs typeface="+mn-cs"/>
              </a:rPr>
              <a:t> Luego de transcurrido un tiempo se evaluó el puntaje en Agotamiento Emocional de los individuos que asistieron al taller, y se obtuvieron las siguientes observaciones:</a:t>
            </a:r>
          </a:p>
          <a:p>
            <a:pPr marL="469900" marR="0" lvl="0" indent="-469900" algn="just"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endParaRPr kumimoji="0" lang="es-ES_tradnl" altLang="es-ES" sz="1900" b="0" i="0" u="none" strike="noStrike" kern="0" cap="none" spc="0" normalizeH="0" baseline="0" noProof="0" dirty="0" smtClean="0">
              <a:ln>
                <a:noFill/>
              </a:ln>
              <a:solidFill>
                <a:srgbClr val="000000"/>
              </a:solidFill>
              <a:effectLst/>
              <a:uLnTx/>
              <a:uFillTx/>
              <a:ea typeface="+mn-ea"/>
              <a:cs typeface="+mn-cs"/>
            </a:endParaRPr>
          </a:p>
          <a:p>
            <a:pPr marL="469900" marR="0" lvl="0" indent="-469900" algn="just"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s-ES_tradnl" altLang="es-ES" sz="1900" b="0" i="0" u="none" strike="noStrike" kern="0" cap="none" spc="0" normalizeH="0" baseline="0" noProof="0" dirty="0" smtClean="0">
                <a:ln>
                  <a:noFill/>
                </a:ln>
                <a:solidFill>
                  <a:srgbClr val="000000"/>
                </a:solidFill>
                <a:effectLst/>
                <a:uLnTx/>
                <a:uFillTx/>
                <a:ea typeface="+mn-ea"/>
                <a:cs typeface="+mn-cs"/>
              </a:rPr>
              <a:t> 33  26  29  27  9  20  31 38  22  13  34  25  34  19  19 23  27  24  26</a:t>
            </a:r>
          </a:p>
          <a:p>
            <a:pPr marL="469900" marR="0" lvl="0" indent="-469900" algn="just"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r>
              <a:rPr kumimoji="0" lang="es-ES_tradnl" altLang="es-ES" sz="1900" b="0" i="0" u="none" strike="noStrike" kern="0" cap="none" spc="0" normalizeH="0" baseline="0" noProof="0" dirty="0" smtClean="0">
                <a:ln>
                  <a:noFill/>
                </a:ln>
                <a:solidFill>
                  <a:srgbClr val="000000"/>
                </a:solidFill>
                <a:effectLst/>
                <a:uLnTx/>
                <a:uFillTx/>
                <a:ea typeface="+mn-ea"/>
                <a:cs typeface="+mn-cs"/>
              </a:rPr>
              <a:t> 22  28  43  22  21  19</a:t>
            </a:r>
          </a:p>
          <a:p>
            <a:pPr marL="469900" marR="0" lvl="0" indent="-469900" algn="just" defTabSz="914400" rtl="0" eaLnBrk="1" fontAlgn="base" latinLnBrk="0" hangingPunct="1">
              <a:lnSpc>
                <a:spcPct val="100000"/>
              </a:lnSpc>
              <a:spcBef>
                <a:spcPct val="20000"/>
              </a:spcBef>
              <a:spcAft>
                <a:spcPct val="0"/>
              </a:spcAft>
              <a:buClr>
                <a:srgbClr val="CC0000"/>
              </a:buClr>
              <a:buSzTx/>
              <a:buFont typeface="Wingdings" pitchFamily="2" charset="2"/>
              <a:buNone/>
              <a:tabLst/>
              <a:defRPr/>
            </a:pPr>
            <a:endParaRPr kumimoji="0" lang="es-ES" altLang="es-ES" sz="1900" b="0" i="0" u="none" strike="noStrike" kern="0" cap="none" spc="0" normalizeH="0" baseline="0" noProof="0" dirty="0" smtClean="0">
              <a:ln>
                <a:noFill/>
              </a:ln>
              <a:solidFill>
                <a:srgbClr val="000000"/>
              </a:solidFill>
              <a:effectLst/>
              <a:uLnTx/>
              <a:uFillTx/>
              <a:ea typeface="+mn-ea"/>
              <a:cs typeface="+mn-cs"/>
            </a:endParaRPr>
          </a:p>
          <a:p>
            <a:pPr marL="0" indent="0" algn="just" eaLnBrk="1" hangingPunct="1">
              <a:spcBef>
                <a:spcPts val="0"/>
              </a:spcBef>
              <a:buClr>
                <a:srgbClr val="CC0000"/>
              </a:buClr>
              <a:buNone/>
            </a:pPr>
            <a:r>
              <a:rPr lang="es-ES" altLang="es-ES" sz="1900" kern="0" dirty="0" smtClean="0">
                <a:solidFill>
                  <a:srgbClr val="000000"/>
                </a:solidFill>
              </a:rPr>
              <a:t>	Si  </a:t>
            </a:r>
            <a:r>
              <a:rPr lang="es-ES" altLang="es-ES" sz="1900" kern="0" dirty="0">
                <a:solidFill>
                  <a:srgbClr val="000000"/>
                </a:solidFill>
              </a:rPr>
              <a:t>los datos históricos informan que los puntajes en </a:t>
            </a:r>
            <a:r>
              <a:rPr lang="es-ES" altLang="es-ES" sz="1900" kern="0" dirty="0" smtClean="0">
                <a:solidFill>
                  <a:srgbClr val="000000"/>
                </a:solidFill>
              </a:rPr>
              <a:t>Agotamiento Emocional </a:t>
            </a:r>
            <a:r>
              <a:rPr lang="es-ES" altLang="es-ES" sz="1900" kern="0" dirty="0">
                <a:solidFill>
                  <a:srgbClr val="000000"/>
                </a:solidFill>
              </a:rPr>
              <a:t>de pacientes con Burnout </a:t>
            </a:r>
            <a:r>
              <a:rPr lang="es-ES" altLang="es-ES" sz="1900" kern="0" dirty="0" smtClean="0">
                <a:solidFill>
                  <a:srgbClr val="000000"/>
                </a:solidFill>
              </a:rPr>
              <a:t>se distribuyen </a:t>
            </a:r>
            <a:r>
              <a:rPr lang="es-ES" altLang="es-ES" sz="1900" kern="0" dirty="0">
                <a:solidFill>
                  <a:srgbClr val="000000"/>
                </a:solidFill>
              </a:rPr>
              <a:t>normalmente </a:t>
            </a:r>
            <a:r>
              <a:rPr lang="es-ES" altLang="es-ES" sz="1900" kern="0" dirty="0" smtClean="0">
                <a:solidFill>
                  <a:srgbClr val="000000"/>
                </a:solidFill>
              </a:rPr>
              <a:t>con media </a:t>
            </a:r>
            <a:r>
              <a:rPr lang="es-ES" altLang="es-ES" sz="1900" kern="0" dirty="0">
                <a:solidFill>
                  <a:srgbClr val="000000"/>
                </a:solidFill>
              </a:rPr>
              <a:t>28 ¿puede considerarse que el taller fue efectivo? Use un nivel </a:t>
            </a:r>
            <a:r>
              <a:rPr lang="es-ES" altLang="es-ES" sz="1900" kern="0" dirty="0" smtClean="0">
                <a:solidFill>
                  <a:srgbClr val="000000"/>
                </a:solidFill>
              </a:rPr>
              <a:t>de significación </a:t>
            </a:r>
            <a:r>
              <a:rPr lang="es-ES" altLang="es-ES" sz="1900" kern="0" dirty="0">
                <a:solidFill>
                  <a:srgbClr val="000000"/>
                </a:solidFill>
              </a:rPr>
              <a:t>0,05</a:t>
            </a:r>
            <a:r>
              <a:rPr lang="es-ES" altLang="es-ES" sz="1900" kern="0" dirty="0" smtClean="0">
                <a:solidFill>
                  <a:srgbClr val="000000"/>
                </a:solidFill>
              </a:rPr>
              <a:t>.</a:t>
            </a:r>
            <a:endParaRPr kumimoji="0" lang="es-ES" altLang="es-ES" sz="1300" b="0" i="0" u="none" strike="noStrike" kern="0" cap="none" spc="0" normalizeH="0" baseline="0" noProof="0" dirty="0" smtClean="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45839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a:spLocks noGrp="1"/>
          </p:cNvSpPr>
          <p:nvPr>
            <p:ph type="title"/>
          </p:nvPr>
        </p:nvSpPr>
        <p:spPr>
          <a:xfrm>
            <a:off x="2843808" y="5229200"/>
            <a:ext cx="5805263" cy="1512168"/>
          </a:xfrm>
        </p:spPr>
        <p:txBody>
          <a:bodyPr/>
          <a:lstStyle/>
          <a:p>
            <a:pPr marL="0" indent="0">
              <a:buNone/>
            </a:pPr>
            <a:r>
              <a:rPr lang="es-AR" sz="4400" dirty="0" smtClean="0"/>
              <a:t>Hipótesis Estadística</a:t>
            </a:r>
            <a:br>
              <a:rPr lang="es-AR" sz="4400" dirty="0" smtClean="0"/>
            </a:br>
            <a:r>
              <a:rPr lang="es-AR" sz="4400" dirty="0" smtClean="0"/>
              <a:t>Ejemplos</a:t>
            </a:r>
            <a:endParaRPr lang="es-AR" sz="4400" dirty="0"/>
          </a:p>
        </p:txBody>
      </p:sp>
      <p:sp>
        <p:nvSpPr>
          <p:cNvPr id="4" name="3 CuadroTexto"/>
          <p:cNvSpPr txBox="1"/>
          <p:nvPr/>
        </p:nvSpPr>
        <p:spPr>
          <a:xfrm>
            <a:off x="251520" y="404664"/>
            <a:ext cx="8640960" cy="1969770"/>
          </a:xfrm>
          <a:prstGeom prst="rect">
            <a:avLst/>
          </a:prstGeom>
          <a:noFill/>
        </p:spPr>
        <p:txBody>
          <a:bodyPr wrap="square" rtlCol="0">
            <a:spAutoFit/>
          </a:bodyPr>
          <a:lstStyle/>
          <a:p>
            <a:pPr>
              <a:spcBef>
                <a:spcPts val="1200"/>
              </a:spcBef>
            </a:pPr>
            <a:endParaRPr lang="es-ES" sz="1200" dirty="0" smtClean="0"/>
          </a:p>
          <a:p>
            <a:pPr marL="457200" indent="-457200">
              <a:buFont typeface="+mj-lt"/>
              <a:buAutoNum type="arabicPeriod"/>
            </a:pPr>
            <a:r>
              <a:rPr lang="es-ES" sz="2200" dirty="0" smtClean="0"/>
              <a:t>La variable </a:t>
            </a:r>
            <a:r>
              <a:rPr lang="es-ES" sz="2200" i="1" dirty="0" smtClean="0">
                <a:latin typeface="Times New Roman" panose="02020603050405020304" pitchFamily="18" charset="0"/>
                <a:cs typeface="Times New Roman" panose="02020603050405020304" pitchFamily="18" charset="0"/>
              </a:rPr>
              <a:t>X</a:t>
            </a:r>
            <a:r>
              <a:rPr lang="es-ES" sz="2200" dirty="0" smtClean="0"/>
              <a:t> se distribuye normalmente.</a:t>
            </a:r>
          </a:p>
          <a:p>
            <a:pPr marL="457200" indent="-457200">
              <a:buFont typeface="+mj-lt"/>
              <a:buAutoNum type="arabicPeriod"/>
            </a:pPr>
            <a:r>
              <a:rPr lang="es-ES" sz="2200" dirty="0" smtClean="0"/>
              <a:t>La probabilidad de éxito de cierta variable Bernoulli es </a:t>
            </a:r>
            <a:r>
              <a:rPr lang="es-ES" sz="2200" i="1" dirty="0" smtClean="0">
                <a:latin typeface="Times New Roman" panose="02020603050405020304" pitchFamily="18" charset="0"/>
                <a:cs typeface="Times New Roman" panose="02020603050405020304" pitchFamily="18" charset="0"/>
              </a:rPr>
              <a:t>p</a:t>
            </a:r>
            <a:r>
              <a:rPr lang="es-ES" sz="2200" dirty="0" smtClean="0"/>
              <a:t> = 0,4.</a:t>
            </a:r>
          </a:p>
          <a:p>
            <a:pPr marL="457200" indent="-457200">
              <a:buFont typeface="+mj-lt"/>
              <a:buAutoNum type="arabicPeriod"/>
            </a:pPr>
            <a:r>
              <a:rPr lang="es-ES" sz="2200" dirty="0" smtClean="0"/>
              <a:t>La esperanza de cierta variable normal es </a:t>
            </a:r>
            <a:r>
              <a:rPr lang="es-ES" sz="2200" i="1" dirty="0" smtClean="0">
                <a:latin typeface="Symbol" panose="05050102010706020507" pitchFamily="18" charset="2"/>
              </a:rPr>
              <a:t>m</a:t>
            </a:r>
            <a:r>
              <a:rPr lang="es-ES" sz="2200" dirty="0" smtClean="0"/>
              <a:t> &lt; 50.</a:t>
            </a:r>
          </a:p>
          <a:p>
            <a:pPr marL="457200" indent="-457200">
              <a:buFont typeface="+mj-lt"/>
              <a:buAutoNum type="arabicPeriod"/>
            </a:pPr>
            <a:r>
              <a:rPr lang="es-ES" sz="2200" dirty="0" smtClean="0"/>
              <a:t>Dos variables </a:t>
            </a:r>
            <a:r>
              <a:rPr lang="es-ES" sz="2200" i="1" dirty="0" smtClean="0">
                <a:latin typeface="Times New Roman" panose="02020603050405020304" pitchFamily="18" charset="0"/>
                <a:cs typeface="Times New Roman" panose="02020603050405020304" pitchFamily="18" charset="0"/>
              </a:rPr>
              <a:t>X</a:t>
            </a:r>
            <a:r>
              <a:rPr lang="es-ES" sz="2200" dirty="0" smtClean="0"/>
              <a:t> e </a:t>
            </a:r>
            <a:r>
              <a:rPr lang="es-ES" sz="2200" i="1" dirty="0" smtClean="0">
                <a:latin typeface="Times New Roman" panose="02020603050405020304" pitchFamily="18" charset="0"/>
                <a:cs typeface="Times New Roman" panose="02020603050405020304" pitchFamily="18" charset="0"/>
              </a:rPr>
              <a:t>Y</a:t>
            </a:r>
            <a:r>
              <a:rPr lang="es-ES" sz="2200" dirty="0" smtClean="0"/>
              <a:t> son independientes.</a:t>
            </a:r>
          </a:p>
          <a:p>
            <a:pPr marL="457200" indent="-457200">
              <a:buFont typeface="+mj-lt"/>
              <a:buAutoNum type="arabicPeriod"/>
            </a:pPr>
            <a:r>
              <a:rPr lang="es-ES" sz="2200" dirty="0" smtClean="0"/>
              <a:t>La correlación lineal entre </a:t>
            </a:r>
            <a:r>
              <a:rPr lang="es-ES" sz="2200" i="1" dirty="0" smtClean="0">
                <a:latin typeface="Times New Roman" panose="02020603050405020304" pitchFamily="18" charset="0"/>
                <a:cs typeface="Times New Roman" panose="02020603050405020304" pitchFamily="18" charset="0"/>
              </a:rPr>
              <a:t>X</a:t>
            </a:r>
            <a:r>
              <a:rPr lang="es-ES" sz="2200" dirty="0" smtClean="0"/>
              <a:t> e </a:t>
            </a:r>
            <a:r>
              <a:rPr lang="es-ES" sz="2200" i="1" dirty="0" smtClean="0">
                <a:latin typeface="Times New Roman" panose="02020603050405020304" pitchFamily="18" charset="0"/>
                <a:cs typeface="Times New Roman" panose="02020603050405020304" pitchFamily="18" charset="0"/>
              </a:rPr>
              <a:t>Y</a:t>
            </a:r>
            <a:r>
              <a:rPr lang="es-ES" sz="2200" dirty="0" smtClean="0"/>
              <a:t> es </a:t>
            </a:r>
            <a:r>
              <a:rPr lang="es-ES" sz="2200" i="1" dirty="0" smtClean="0">
                <a:sym typeface="Symbol"/>
              </a:rPr>
              <a:t></a:t>
            </a:r>
            <a:r>
              <a:rPr lang="es-ES" sz="2200" dirty="0" smtClean="0">
                <a:sym typeface="Symbol"/>
              </a:rPr>
              <a:t> &gt; 0,3.</a:t>
            </a:r>
            <a:endParaRPr lang="es-ES" sz="2200" dirty="0"/>
          </a:p>
        </p:txBody>
      </p:sp>
      <p:sp>
        <p:nvSpPr>
          <p:cNvPr id="6" name="5 CuadroTexto"/>
          <p:cNvSpPr txBox="1"/>
          <p:nvPr/>
        </p:nvSpPr>
        <p:spPr>
          <a:xfrm>
            <a:off x="375393" y="2852936"/>
            <a:ext cx="8496944" cy="1631216"/>
          </a:xfrm>
          <a:prstGeom prst="rect">
            <a:avLst/>
          </a:prstGeom>
          <a:noFill/>
        </p:spPr>
        <p:txBody>
          <a:bodyPr wrap="square" rtlCol="0">
            <a:spAutoFit/>
          </a:bodyPr>
          <a:lstStyle/>
          <a:p>
            <a:pPr lvl="0" algn="just"/>
            <a:r>
              <a:rPr lang="es-ES" sz="2200" dirty="0" smtClean="0">
                <a:solidFill>
                  <a:prstClr val="black"/>
                </a:solidFill>
              </a:rPr>
              <a:t>	En </a:t>
            </a:r>
            <a:r>
              <a:rPr lang="es-ES" sz="2200" dirty="0">
                <a:solidFill>
                  <a:prstClr val="black"/>
                </a:solidFill>
              </a:rPr>
              <a:t>los ejemplos 2,3 y 5 las afirmaciones recaen sobre parámetros de la distribución: son </a:t>
            </a:r>
            <a:r>
              <a:rPr lang="es-ES" sz="2200" i="1" dirty="0">
                <a:solidFill>
                  <a:prstClr val="black"/>
                </a:solidFill>
              </a:rPr>
              <a:t>hipótesis paramétricas</a:t>
            </a:r>
            <a:r>
              <a:rPr lang="es-ES" sz="2200" dirty="0">
                <a:solidFill>
                  <a:prstClr val="black"/>
                </a:solidFill>
              </a:rPr>
              <a:t>. </a:t>
            </a:r>
            <a:endParaRPr lang="es-ES" sz="2200" dirty="0" smtClean="0">
              <a:solidFill>
                <a:prstClr val="black"/>
              </a:solidFill>
            </a:endParaRPr>
          </a:p>
          <a:p>
            <a:pPr lvl="0" algn="just"/>
            <a:endParaRPr lang="es-ES" sz="2200" dirty="0" smtClean="0">
              <a:solidFill>
                <a:prstClr val="black"/>
              </a:solidFill>
            </a:endParaRPr>
          </a:p>
          <a:p>
            <a:pPr lvl="0" algn="just"/>
            <a:r>
              <a:rPr lang="es-ES" sz="2200" dirty="0" smtClean="0">
                <a:solidFill>
                  <a:prstClr val="black"/>
                </a:solidFill>
              </a:rPr>
              <a:t>	En </a:t>
            </a:r>
            <a:r>
              <a:rPr lang="es-ES" sz="2200" dirty="0">
                <a:solidFill>
                  <a:prstClr val="black"/>
                </a:solidFill>
              </a:rPr>
              <a:t>los ejemplos 1 y 4 las hipótesis son </a:t>
            </a:r>
            <a:r>
              <a:rPr lang="es-ES" sz="2200" i="1" dirty="0">
                <a:solidFill>
                  <a:prstClr val="black"/>
                </a:solidFill>
              </a:rPr>
              <a:t>no paramétricas</a:t>
            </a:r>
            <a:r>
              <a:rPr lang="es-ES" sz="2200" dirty="0">
                <a:solidFill>
                  <a:prstClr val="black"/>
                </a:solidFill>
              </a:rPr>
              <a:t>.</a:t>
            </a:r>
          </a:p>
          <a:p>
            <a:pPr lvl="0"/>
            <a:endParaRPr lang="es-ES" sz="1200" dirty="0">
              <a:solidFill>
                <a:prstClr val="black"/>
              </a:solidFill>
              <a:latin typeface="Calibri"/>
            </a:endParaRPr>
          </a:p>
        </p:txBody>
      </p:sp>
    </p:spTree>
    <p:extLst>
      <p:ext uri="{BB962C8B-B14F-4D97-AF65-F5344CB8AC3E}">
        <p14:creationId xmlns:p14="http://schemas.microsoft.com/office/powerpoint/2010/main" val="97565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2915816" y="4725144"/>
            <a:ext cx="5861701" cy="213285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Ejemplo</a:t>
            </a:r>
          </a:p>
          <a:p>
            <a:pPr marL="0" indent="0">
              <a:buFont typeface="Georgia" pitchFamily="18" charset="0"/>
              <a:buNone/>
            </a:pPr>
            <a:r>
              <a:rPr lang="es-AR" sz="4400" dirty="0" smtClean="0"/>
              <a:t>Test sobre una Media </a:t>
            </a:r>
          </a:p>
          <a:p>
            <a:pPr marL="0" indent="0">
              <a:buFont typeface="Georgia" pitchFamily="18" charset="0"/>
              <a:buNone/>
            </a:pPr>
            <a:r>
              <a:rPr lang="es-AR" sz="4400" dirty="0" smtClean="0"/>
              <a:t>con </a:t>
            </a:r>
            <a:r>
              <a:rPr lang="es-AR" sz="4400" i="1" dirty="0" smtClean="0">
                <a:latin typeface="Symbol" panose="05050102010706020507" pitchFamily="18" charset="2"/>
              </a:rPr>
              <a:t>s</a:t>
            </a:r>
            <a:r>
              <a:rPr lang="es-AR" sz="4400" dirty="0" smtClean="0"/>
              <a:t> desconocida </a:t>
            </a:r>
          </a:p>
        </p:txBody>
      </p:sp>
      <mc:AlternateContent xmlns:mc="http://schemas.openxmlformats.org/markup-compatibility/2006" xmlns:a14="http://schemas.microsoft.com/office/drawing/2010/main">
        <mc:Choice Requires="a14">
          <p:sp>
            <p:nvSpPr>
              <p:cNvPr id="3" name="2 CuadroTexto"/>
              <p:cNvSpPr txBox="1"/>
              <p:nvPr/>
            </p:nvSpPr>
            <p:spPr>
              <a:xfrm>
                <a:off x="755576" y="476672"/>
                <a:ext cx="7949933" cy="4593758"/>
              </a:xfrm>
              <a:prstGeom prst="rect">
                <a:avLst/>
              </a:prstGeom>
              <a:noFill/>
            </p:spPr>
            <p:txBody>
              <a:bodyPr wrap="square" rtlCol="0">
                <a:spAutoFit/>
              </a:bodyPr>
              <a:lstStyle/>
              <a:p>
                <a:pPr algn="just">
                  <a:spcBef>
                    <a:spcPts val="600"/>
                  </a:spcBef>
                  <a:spcAft>
                    <a:spcPts val="600"/>
                  </a:spcAft>
                </a:pPr>
                <a:r>
                  <a:rPr lang="es-ES" dirty="0" smtClean="0"/>
                  <a:t>	</a:t>
                </a:r>
                <a:r>
                  <a:rPr lang="es-ES" sz="2000" dirty="0" smtClean="0"/>
                  <a:t>El problema es muy similar al anterior pero tiene una diferencia: ahora no hay datos sobre la desviación estándar poblacional. Este tipo de problemas se conoce bajo el título de</a:t>
                </a:r>
              </a:p>
              <a:p>
                <a:pPr algn="ctr">
                  <a:spcBef>
                    <a:spcPts val="600"/>
                  </a:spcBef>
                  <a:spcAft>
                    <a:spcPts val="600"/>
                  </a:spcAft>
                </a:pPr>
                <a:r>
                  <a:rPr lang="es-ES" sz="2000" i="1" dirty="0" smtClean="0"/>
                  <a:t>Prueba de Hipótesis sobre una media cuando </a:t>
                </a:r>
                <a:r>
                  <a:rPr lang="es-ES" sz="2000" i="1" dirty="0" smtClean="0">
                    <a:latin typeface="Symbol" panose="05050102010706020507" pitchFamily="18" charset="2"/>
                  </a:rPr>
                  <a:t>s</a:t>
                </a:r>
                <a:r>
                  <a:rPr lang="es-ES" sz="2000" i="1" dirty="0" smtClean="0"/>
                  <a:t> es desconocida.</a:t>
                </a:r>
              </a:p>
              <a:p>
                <a:pPr algn="just">
                  <a:spcBef>
                    <a:spcPts val="600"/>
                  </a:spcBef>
                  <a:spcAft>
                    <a:spcPts val="600"/>
                  </a:spcAft>
                </a:pPr>
                <a:r>
                  <a:rPr lang="es-ES" sz="2000" i="1" dirty="0"/>
                  <a:t>	</a:t>
                </a:r>
                <a:r>
                  <a:rPr lang="es-ES" sz="2000" dirty="0" smtClean="0"/>
                  <a:t>Toda la lógica y el procedimiento son enteramente análogos; la única diferencia está en el estadístico de prueba y su distribución. Como no se conoce </a:t>
                </a:r>
                <a:r>
                  <a:rPr lang="es-ES" sz="2000" i="1" dirty="0">
                    <a:latin typeface="Symbol" panose="05050102010706020507" pitchFamily="18" charset="2"/>
                  </a:rPr>
                  <a:t>s</a:t>
                </a:r>
                <a:r>
                  <a:rPr lang="es-ES" sz="2000" dirty="0" smtClean="0"/>
                  <a:t> no se podría buscar el punto crítico de la media. Entonces hay que estandarizarla y estimar </a:t>
                </a:r>
                <a:r>
                  <a:rPr lang="es-ES" sz="2000" i="1" dirty="0">
                    <a:latin typeface="Symbol" panose="05050102010706020507" pitchFamily="18" charset="2"/>
                  </a:rPr>
                  <a:t>s</a:t>
                </a:r>
                <a:r>
                  <a:rPr lang="es-ES" sz="2000" dirty="0" smtClean="0"/>
                  <a:t> con S. Se obtiene el estadístico siguiente, con distribución t de </a:t>
                </a:r>
                <a:r>
                  <a:rPr lang="es-ES" sz="2000" dirty="0" err="1" smtClean="0"/>
                  <a:t>Student</a:t>
                </a:r>
                <a:r>
                  <a:rPr lang="es-ES" sz="2000" dirty="0" smtClean="0"/>
                  <a:t> con n-1 grados de libertad:</a:t>
                </a:r>
              </a:p>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s-ES" sz="2000" b="0" i="1" smtClean="0">
                          <a:latin typeface="Cambria Math"/>
                        </a:rPr>
                        <m:t>𝑡</m:t>
                      </m:r>
                      <m:r>
                        <a:rPr lang="es-ES" sz="2000" b="0" i="1" smtClean="0">
                          <a:latin typeface="Cambria Math"/>
                        </a:rPr>
                        <m:t>=</m:t>
                      </m:r>
                      <m:f>
                        <m:fPr>
                          <m:ctrlPr>
                            <a:rPr lang="es-ES" sz="2000" b="0" i="1" smtClean="0">
                              <a:latin typeface="Cambria Math" panose="02040503050406030204" pitchFamily="18" charset="0"/>
                            </a:rPr>
                          </m:ctrlPr>
                        </m:fPr>
                        <m:num>
                          <m:acc>
                            <m:accPr>
                              <m:chr m:val="̅"/>
                              <m:ctrlPr>
                                <a:rPr lang="es-ES" sz="2000" b="0" i="1" smtClean="0">
                                  <a:latin typeface="Cambria Math" panose="02040503050406030204" pitchFamily="18" charset="0"/>
                                </a:rPr>
                              </m:ctrlPr>
                            </m:accPr>
                            <m:e>
                              <m:r>
                                <a:rPr lang="es-ES" sz="2000" b="0" i="1" smtClean="0">
                                  <a:latin typeface="Cambria Math"/>
                                </a:rPr>
                                <m:t>𝑋</m:t>
                              </m:r>
                            </m:e>
                          </m:acc>
                          <m:r>
                            <a:rPr lang="es-ES" sz="2000" b="0" i="1" smtClean="0">
                              <a:latin typeface="Cambria Math"/>
                            </a:rPr>
                            <m:t>−</m:t>
                          </m:r>
                          <m:sSub>
                            <m:sSubPr>
                              <m:ctrlPr>
                                <a:rPr lang="es-ES" sz="2000" b="0" i="1" smtClean="0">
                                  <a:latin typeface="Cambria Math" panose="02040503050406030204" pitchFamily="18" charset="0"/>
                                </a:rPr>
                              </m:ctrlPr>
                            </m:sSubPr>
                            <m:e>
                              <m:r>
                                <a:rPr lang="es-ES" sz="2000" b="0" i="1" smtClean="0">
                                  <a:latin typeface="Cambria Math"/>
                                  <a:ea typeface="Cambria Math"/>
                                </a:rPr>
                                <m:t>𝜇</m:t>
                              </m:r>
                            </m:e>
                            <m:sub>
                              <m:r>
                                <a:rPr lang="es-ES" sz="2000" b="0" i="1" smtClean="0">
                                  <a:latin typeface="Cambria Math"/>
                                </a:rPr>
                                <m:t>0</m:t>
                              </m:r>
                            </m:sub>
                          </m:sSub>
                        </m:num>
                        <m:den>
                          <m:f>
                            <m:fPr>
                              <m:ctrlPr>
                                <a:rPr lang="es-ES" sz="2000" b="0" i="1" smtClean="0">
                                  <a:latin typeface="Cambria Math" panose="02040503050406030204" pitchFamily="18" charset="0"/>
                                </a:rPr>
                              </m:ctrlPr>
                            </m:fPr>
                            <m:num>
                              <m:r>
                                <a:rPr lang="es-ES" sz="2000" b="0" i="1" smtClean="0">
                                  <a:latin typeface="Cambria Math"/>
                                </a:rPr>
                                <m:t>𝑆</m:t>
                              </m:r>
                            </m:num>
                            <m:den>
                              <m:rad>
                                <m:radPr>
                                  <m:degHide m:val="on"/>
                                  <m:ctrlPr>
                                    <a:rPr lang="es-ES" sz="2000" b="0" i="1" smtClean="0">
                                      <a:latin typeface="Cambria Math" panose="02040503050406030204" pitchFamily="18" charset="0"/>
                                    </a:rPr>
                                  </m:ctrlPr>
                                </m:radPr>
                                <m:deg/>
                                <m:e>
                                  <m:r>
                                    <a:rPr lang="es-ES" sz="2000" b="0" i="1" smtClean="0">
                                      <a:latin typeface="Cambria Math"/>
                                    </a:rPr>
                                    <m:t>𝑛</m:t>
                                  </m:r>
                                </m:e>
                              </m:rad>
                            </m:den>
                          </m:f>
                        </m:den>
                      </m:f>
                      <m:r>
                        <a:rPr lang="es-ES" sz="2000" b="0" i="1" smtClean="0">
                          <a:latin typeface="Cambria Math"/>
                          <a:ea typeface="Cambria Math"/>
                        </a:rPr>
                        <m:t>~</m:t>
                      </m:r>
                      <m:sSub>
                        <m:sSubPr>
                          <m:ctrlPr>
                            <a:rPr lang="es-ES" sz="2000" b="0" i="1" smtClean="0">
                              <a:latin typeface="Cambria Math" panose="02040503050406030204" pitchFamily="18" charset="0"/>
                              <a:ea typeface="Cambria Math"/>
                            </a:rPr>
                          </m:ctrlPr>
                        </m:sSubPr>
                        <m:e>
                          <m:r>
                            <a:rPr lang="es-ES" sz="2000" b="0" i="1" smtClean="0">
                              <a:latin typeface="Cambria Math"/>
                              <a:ea typeface="Cambria Math"/>
                            </a:rPr>
                            <m:t>𝑡</m:t>
                          </m:r>
                        </m:e>
                        <m:sub>
                          <m:r>
                            <a:rPr lang="es-ES" sz="2000" b="0" i="1" smtClean="0">
                              <a:latin typeface="Cambria Math"/>
                              <a:ea typeface="Cambria Math"/>
                            </a:rPr>
                            <m:t>𝑛</m:t>
                          </m:r>
                          <m:r>
                            <a:rPr lang="es-ES" sz="2000" b="0" i="1" smtClean="0">
                              <a:latin typeface="Cambria Math"/>
                              <a:ea typeface="Cambria Math"/>
                            </a:rPr>
                            <m:t>−1</m:t>
                          </m:r>
                        </m:sub>
                      </m:sSub>
                    </m:oMath>
                  </m:oMathPara>
                </a14:m>
                <a:endParaRPr lang="es-ES" sz="2000" dirty="0" smtClean="0"/>
              </a:p>
            </p:txBody>
          </p:sp>
        </mc:Choice>
        <mc:Fallback xmlns="">
          <p:sp>
            <p:nvSpPr>
              <p:cNvPr id="3" name="2 CuadroTexto"/>
              <p:cNvSpPr txBox="1">
                <a:spLocks noRot="1" noChangeAspect="1" noMove="1" noResize="1" noEditPoints="1" noAdjustHandles="1" noChangeArrowheads="1" noChangeShapeType="1" noTextEdit="1"/>
              </p:cNvSpPr>
              <p:nvPr/>
            </p:nvSpPr>
            <p:spPr>
              <a:xfrm>
                <a:off x="755576" y="476672"/>
                <a:ext cx="7949933" cy="4593758"/>
              </a:xfrm>
              <a:prstGeom prst="rect">
                <a:avLst/>
              </a:prstGeom>
              <a:blipFill>
                <a:blip r:embed="rId2"/>
                <a:stretch>
                  <a:fillRect l="-844" t="-796" r="-767"/>
                </a:stretch>
              </a:blipFill>
            </p:spPr>
            <p:txBody>
              <a:bodyPr/>
              <a:lstStyle/>
              <a:p>
                <a:r>
                  <a:rPr lang="es-ES">
                    <a:noFill/>
                  </a:rPr>
                  <a:t> </a:t>
                </a:r>
              </a:p>
            </p:txBody>
          </p:sp>
        </mc:Fallback>
      </mc:AlternateContent>
    </p:spTree>
    <p:extLst>
      <p:ext uri="{BB962C8B-B14F-4D97-AF65-F5344CB8AC3E}">
        <p14:creationId xmlns:p14="http://schemas.microsoft.com/office/powerpoint/2010/main" val="148652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5580112" y="5301208"/>
            <a:ext cx="3100361" cy="136815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Ejemplo</a:t>
            </a:r>
          </a:p>
          <a:p>
            <a:pPr marL="0" indent="0">
              <a:buFont typeface="Georgia" pitchFamily="18" charset="0"/>
              <a:buNone/>
            </a:pPr>
            <a:r>
              <a:rPr lang="es-AR" sz="4400" dirty="0" smtClean="0"/>
              <a:t>Resolución</a:t>
            </a:r>
          </a:p>
          <a:p>
            <a:pPr marL="0" indent="0">
              <a:buFont typeface="Georgia" pitchFamily="18" charset="0"/>
              <a:buNone/>
            </a:pPr>
            <a:r>
              <a:rPr lang="es-AR" sz="4400" dirty="0" smtClean="0"/>
              <a:t> </a:t>
            </a:r>
          </a:p>
        </p:txBody>
      </p:sp>
      <p:sp>
        <p:nvSpPr>
          <p:cNvPr id="3" name="2 CuadroTexto"/>
          <p:cNvSpPr txBox="1"/>
          <p:nvPr/>
        </p:nvSpPr>
        <p:spPr>
          <a:xfrm>
            <a:off x="683568" y="620688"/>
            <a:ext cx="6045245" cy="369332"/>
          </a:xfrm>
          <a:prstGeom prst="rect">
            <a:avLst/>
          </a:prstGeom>
          <a:noFill/>
        </p:spPr>
        <p:txBody>
          <a:bodyPr wrap="none" rtlCol="0">
            <a:spAutoFit/>
          </a:bodyPr>
          <a:lstStyle/>
          <a:p>
            <a:r>
              <a:rPr lang="es-ES" dirty="0" smtClean="0"/>
              <a:t>Siguiendo los pasos de modo similar al ejemplo anterior:</a:t>
            </a:r>
            <a:endParaRPr lang="es-ES" dirty="0"/>
          </a:p>
        </p:txBody>
      </p:sp>
      <p:sp>
        <p:nvSpPr>
          <p:cNvPr id="4" name="3 CuadroTexto"/>
          <p:cNvSpPr txBox="1"/>
          <p:nvPr/>
        </p:nvSpPr>
        <p:spPr>
          <a:xfrm>
            <a:off x="508337" y="1196752"/>
            <a:ext cx="8280920" cy="4339650"/>
          </a:xfrm>
          <a:prstGeom prst="rect">
            <a:avLst/>
          </a:prstGeom>
          <a:noFill/>
        </p:spPr>
        <p:txBody>
          <a:bodyPr wrap="square" rtlCol="0">
            <a:spAutoFit/>
          </a:bodyPr>
          <a:lstStyle/>
          <a:p>
            <a:pPr marL="342900" indent="-342900" algn="just">
              <a:spcAft>
                <a:spcPts val="0"/>
              </a:spcAft>
              <a:buAutoNum type="arabicParenR"/>
            </a:pPr>
            <a:r>
              <a:rPr lang="es-ES" b="1" dirty="0" smtClean="0">
                <a:ea typeface="Times New Roman"/>
                <a:cs typeface="Arial"/>
              </a:rPr>
              <a:t>Mencionar </a:t>
            </a:r>
            <a:r>
              <a:rPr lang="es-ES" b="1" dirty="0">
                <a:ea typeface="Times New Roman"/>
                <a:cs typeface="Arial"/>
              </a:rPr>
              <a:t>la/s variable/s de interés en la población respecto de la cual se desea hacer inferencia estadística y explicitar los supuestos mínimos necesarios  (si los hubiere) para llevar a cabo la </a:t>
            </a:r>
            <a:r>
              <a:rPr lang="es-ES" b="1" dirty="0" smtClean="0">
                <a:ea typeface="Times New Roman"/>
                <a:cs typeface="Arial"/>
              </a:rPr>
              <a:t>prueba.</a:t>
            </a:r>
          </a:p>
          <a:p>
            <a:pPr algn="just">
              <a:spcAft>
                <a:spcPts val="0"/>
              </a:spcAft>
            </a:pPr>
            <a:endParaRPr lang="es-ES" dirty="0" smtClean="0">
              <a:ea typeface="Calibri"/>
              <a:cs typeface="Times New Roman"/>
            </a:endParaRPr>
          </a:p>
          <a:p>
            <a:pPr algn="just">
              <a:spcAft>
                <a:spcPts val="0"/>
              </a:spcAft>
            </a:pPr>
            <a:r>
              <a:rPr lang="es-ES" b="1" i="1" dirty="0">
                <a:latin typeface="Times New Roman" panose="02020603050405020304" pitchFamily="18" charset="0"/>
                <a:ea typeface="Times New Roman"/>
                <a:cs typeface="Times New Roman" panose="02020603050405020304" pitchFamily="18" charset="0"/>
              </a:rPr>
              <a:t>X</a:t>
            </a:r>
            <a:r>
              <a:rPr lang="es-ES" b="1" dirty="0" smtClean="0">
                <a:ea typeface="Times New Roman"/>
                <a:cs typeface="Arial"/>
              </a:rPr>
              <a:t> </a:t>
            </a:r>
            <a:r>
              <a:rPr lang="es-ES" dirty="0" smtClean="0">
                <a:ea typeface="Times New Roman"/>
                <a:cs typeface="Arial"/>
              </a:rPr>
              <a:t>= </a:t>
            </a:r>
            <a:r>
              <a:rPr lang="es-ES" sz="1900" kern="0" dirty="0" smtClean="0">
                <a:solidFill>
                  <a:srgbClr val="000000"/>
                </a:solidFill>
              </a:rPr>
              <a:t>P</a:t>
            </a:r>
            <a:r>
              <a:rPr lang="es-ES" altLang="es-ES" sz="1900" kern="0" dirty="0" smtClean="0">
                <a:solidFill>
                  <a:srgbClr val="000000"/>
                </a:solidFill>
              </a:rPr>
              <a:t>untaje </a:t>
            </a:r>
            <a:r>
              <a:rPr lang="es-ES" altLang="es-ES" sz="1900" kern="0" dirty="0">
                <a:solidFill>
                  <a:srgbClr val="000000"/>
                </a:solidFill>
              </a:rPr>
              <a:t>en Agotamiento </a:t>
            </a:r>
            <a:r>
              <a:rPr lang="es-ES" altLang="es-ES" sz="1900" kern="0" dirty="0" smtClean="0">
                <a:solidFill>
                  <a:srgbClr val="000000"/>
                </a:solidFill>
              </a:rPr>
              <a:t>Emocional </a:t>
            </a:r>
            <a:r>
              <a:rPr lang="es-ES" altLang="es-ES" sz="1900" kern="0" dirty="0">
                <a:solidFill>
                  <a:srgbClr val="000000"/>
                </a:solidFill>
              </a:rPr>
              <a:t>de los </a:t>
            </a:r>
            <a:r>
              <a:rPr lang="es-ES" altLang="es-ES" sz="1900" kern="0" dirty="0" smtClean="0">
                <a:solidFill>
                  <a:srgbClr val="000000"/>
                </a:solidFill>
              </a:rPr>
              <a:t>pacientes con Burnout que asisten a los centros de salud de CABA </a:t>
            </a:r>
            <a:r>
              <a:rPr lang="es-ES" b="1" i="1" dirty="0" smtClean="0">
                <a:ea typeface="Times New Roman"/>
                <a:cs typeface="Arial"/>
              </a:rPr>
              <a:t>que obtendrían </a:t>
            </a:r>
            <a:r>
              <a:rPr lang="es-ES" i="1" dirty="0" smtClean="0">
                <a:ea typeface="Times New Roman"/>
                <a:cs typeface="Arial"/>
              </a:rPr>
              <a:t>si realizaran </a:t>
            </a:r>
            <a:r>
              <a:rPr lang="es-ES" dirty="0" smtClean="0">
                <a:ea typeface="Times New Roman"/>
                <a:cs typeface="Arial"/>
              </a:rPr>
              <a:t>el taller. (Nótese que se trata de una población hipotética).</a:t>
            </a:r>
          </a:p>
          <a:p>
            <a:pPr algn="just">
              <a:spcAft>
                <a:spcPts val="0"/>
              </a:spcAft>
            </a:pPr>
            <a:r>
              <a:rPr lang="es-ES" dirty="0" smtClean="0">
                <a:ea typeface="Times New Roman"/>
                <a:cs typeface="Arial"/>
              </a:rPr>
              <a:t>Supuesto: </a:t>
            </a:r>
            <a:r>
              <a:rPr lang="es-ES" b="1" i="1" dirty="0">
                <a:latin typeface="Times New Roman" panose="02020603050405020304" pitchFamily="18" charset="0"/>
                <a:ea typeface="Times New Roman"/>
                <a:cs typeface="Times New Roman" panose="02020603050405020304" pitchFamily="18" charset="0"/>
              </a:rPr>
              <a:t>X</a:t>
            </a:r>
            <a:r>
              <a:rPr lang="es-ES" b="1" dirty="0" smtClean="0">
                <a:solidFill>
                  <a:prstClr val="black"/>
                </a:solidFill>
                <a:ea typeface="Times New Roman"/>
                <a:cs typeface="Arial"/>
              </a:rPr>
              <a:t> </a:t>
            </a:r>
            <a:r>
              <a:rPr lang="es-ES" b="1" dirty="0" smtClean="0">
                <a:solidFill>
                  <a:prstClr val="black"/>
                </a:solidFill>
                <a:ea typeface="Times New Roman"/>
                <a:cs typeface="Arial"/>
                <a:sym typeface="Symbol"/>
              </a:rPr>
              <a:t> </a:t>
            </a:r>
            <a:r>
              <a:rPr lang="es-ES" dirty="0" smtClean="0">
                <a:solidFill>
                  <a:prstClr val="black"/>
                </a:solidFill>
                <a:ea typeface="Times New Roman"/>
                <a:cs typeface="Arial"/>
                <a:sym typeface="Symbol"/>
              </a:rPr>
              <a:t>N(</a:t>
            </a:r>
            <a:r>
              <a:rPr lang="es-ES" i="1" dirty="0" err="1" smtClean="0">
                <a:solidFill>
                  <a:prstClr val="black"/>
                </a:solidFill>
                <a:latin typeface="Symbol" panose="05050102010706020507" pitchFamily="18" charset="2"/>
                <a:ea typeface="Times New Roman"/>
                <a:cs typeface="Arial"/>
                <a:sym typeface="Symbol"/>
              </a:rPr>
              <a:t>m</a:t>
            </a:r>
            <a:r>
              <a:rPr lang="es-ES" dirty="0" err="1" smtClean="0">
                <a:solidFill>
                  <a:prstClr val="black"/>
                </a:solidFill>
                <a:ea typeface="Times New Roman"/>
                <a:cs typeface="Arial"/>
                <a:sym typeface="Symbol"/>
              </a:rPr>
              <a:t>,</a:t>
            </a:r>
            <a:r>
              <a:rPr lang="es-ES" i="1" dirty="0" err="1" smtClean="0">
                <a:solidFill>
                  <a:prstClr val="black"/>
                </a:solidFill>
                <a:latin typeface="Symbol" panose="05050102010706020507" pitchFamily="18" charset="2"/>
                <a:ea typeface="Times New Roman"/>
                <a:cs typeface="Arial"/>
                <a:sym typeface="Symbol"/>
              </a:rPr>
              <a:t>s</a:t>
            </a:r>
            <a:r>
              <a:rPr lang="es-ES" dirty="0" smtClean="0">
                <a:solidFill>
                  <a:prstClr val="black"/>
                </a:solidFill>
                <a:ea typeface="Times New Roman"/>
                <a:cs typeface="Arial"/>
                <a:sym typeface="Symbol"/>
              </a:rPr>
              <a:t>)</a:t>
            </a:r>
            <a:endParaRPr lang="es-ES" dirty="0" smtClean="0">
              <a:ea typeface="Times New Roman"/>
              <a:cs typeface="Times New Roman"/>
            </a:endParaRPr>
          </a:p>
          <a:p>
            <a:pPr algn="just">
              <a:spcBef>
                <a:spcPts val="1200"/>
              </a:spcBef>
              <a:spcAft>
                <a:spcPts val="0"/>
              </a:spcAft>
            </a:pPr>
            <a:r>
              <a:rPr lang="es-ES" b="1" dirty="0" smtClean="0">
                <a:ea typeface="Times New Roman"/>
                <a:cs typeface="Arial"/>
              </a:rPr>
              <a:t>2</a:t>
            </a:r>
            <a:r>
              <a:rPr lang="es-ES" b="1" dirty="0">
                <a:ea typeface="Times New Roman"/>
                <a:cs typeface="Arial"/>
              </a:rPr>
              <a:t>) Plantear las hipótesis por contrastar</a:t>
            </a:r>
            <a:endParaRPr lang="es-ES" dirty="0">
              <a:ea typeface="Calibri"/>
              <a:cs typeface="Times New Roman"/>
            </a:endParaRPr>
          </a:p>
          <a:p>
            <a:pPr algn="just">
              <a:spcBef>
                <a:spcPts val="1200"/>
              </a:spcBef>
              <a:spcAft>
                <a:spcPts val="0"/>
              </a:spcAft>
            </a:pPr>
            <a:r>
              <a:rPr lang="es-ES" dirty="0" smtClean="0">
                <a:ea typeface="Times New Roman"/>
                <a:cs typeface="Arial"/>
              </a:rPr>
              <a:t>H</a:t>
            </a:r>
            <a:r>
              <a:rPr lang="es-ES" baseline="-25000" dirty="0" smtClean="0">
                <a:ea typeface="Times New Roman"/>
                <a:cs typeface="Arial"/>
              </a:rPr>
              <a:t>0</a:t>
            </a:r>
            <a:r>
              <a:rPr lang="es-ES" dirty="0">
                <a:ea typeface="Times New Roman"/>
                <a:cs typeface="Arial"/>
              </a:rPr>
              <a:t>: </a:t>
            </a:r>
            <a:r>
              <a:rPr lang="es-ES" i="1" dirty="0">
                <a:latin typeface="Symbol" panose="05050102010706020507" pitchFamily="18" charset="2"/>
                <a:ea typeface="Times New Roman"/>
                <a:cs typeface="Arial"/>
              </a:rPr>
              <a:t>m</a:t>
            </a:r>
            <a:r>
              <a:rPr lang="es-ES" dirty="0">
                <a:ea typeface="Times New Roman"/>
                <a:cs typeface="Arial"/>
              </a:rPr>
              <a:t> = </a:t>
            </a:r>
            <a:r>
              <a:rPr lang="es-ES" dirty="0" smtClean="0">
                <a:ea typeface="Times New Roman"/>
                <a:cs typeface="Arial"/>
              </a:rPr>
              <a:t>28</a:t>
            </a:r>
            <a:r>
              <a:rPr lang="es-ES" dirty="0">
                <a:ea typeface="Times New Roman"/>
                <a:cs typeface="Arial"/>
              </a:rPr>
              <a:t>	El efecto del </a:t>
            </a:r>
            <a:r>
              <a:rPr lang="es-ES" dirty="0" smtClean="0">
                <a:ea typeface="Times New Roman"/>
                <a:cs typeface="Arial"/>
              </a:rPr>
              <a:t>taller </a:t>
            </a:r>
            <a:r>
              <a:rPr lang="es-ES" dirty="0">
                <a:ea typeface="Times New Roman"/>
                <a:cs typeface="Arial"/>
              </a:rPr>
              <a:t>es nulo.</a:t>
            </a:r>
            <a:endParaRPr lang="es-ES" dirty="0">
              <a:ea typeface="Calibri"/>
              <a:cs typeface="Times New Roman"/>
            </a:endParaRPr>
          </a:p>
          <a:p>
            <a:pPr algn="just">
              <a:spcAft>
                <a:spcPts val="0"/>
              </a:spcAft>
            </a:pPr>
            <a:r>
              <a:rPr lang="es-ES" dirty="0">
                <a:ea typeface="Times New Roman"/>
                <a:cs typeface="Arial"/>
              </a:rPr>
              <a:t>H</a:t>
            </a:r>
            <a:r>
              <a:rPr lang="es-ES" baseline="-25000" dirty="0">
                <a:ea typeface="Times New Roman"/>
                <a:cs typeface="Arial"/>
              </a:rPr>
              <a:t>1</a:t>
            </a:r>
            <a:r>
              <a:rPr lang="es-ES" dirty="0">
                <a:ea typeface="Times New Roman"/>
                <a:cs typeface="Arial"/>
              </a:rPr>
              <a:t>: </a:t>
            </a:r>
            <a:r>
              <a:rPr lang="es-ES" i="1" dirty="0">
                <a:solidFill>
                  <a:prstClr val="black"/>
                </a:solidFill>
                <a:latin typeface="Symbol" panose="05050102010706020507" pitchFamily="18" charset="2"/>
                <a:ea typeface="Times New Roman"/>
                <a:cs typeface="Arial"/>
              </a:rPr>
              <a:t>m</a:t>
            </a:r>
            <a:r>
              <a:rPr lang="es-ES" dirty="0" smtClean="0">
                <a:ea typeface="Times New Roman"/>
                <a:cs typeface="Arial"/>
              </a:rPr>
              <a:t> &lt; 28</a:t>
            </a:r>
            <a:r>
              <a:rPr lang="es-ES" dirty="0">
                <a:ea typeface="Times New Roman"/>
                <a:cs typeface="Arial"/>
              </a:rPr>
              <a:t>	El </a:t>
            </a:r>
            <a:r>
              <a:rPr lang="es-ES" dirty="0" smtClean="0">
                <a:ea typeface="Times New Roman"/>
                <a:cs typeface="Arial"/>
              </a:rPr>
              <a:t>taller tiene el efecto esperado, es eficaz.</a:t>
            </a:r>
            <a:endParaRPr lang="es-ES" dirty="0">
              <a:ea typeface="Calibri"/>
              <a:cs typeface="Times New Roman"/>
            </a:endParaRPr>
          </a:p>
          <a:p>
            <a:pPr algn="just">
              <a:spcBef>
                <a:spcPts val="1200"/>
              </a:spcBef>
              <a:spcAft>
                <a:spcPts val="0"/>
              </a:spcAft>
            </a:pPr>
            <a:r>
              <a:rPr lang="es-ES" b="1" dirty="0" smtClean="0">
                <a:ea typeface="Times New Roman"/>
                <a:cs typeface="Arial"/>
              </a:rPr>
              <a:t>3</a:t>
            </a:r>
            <a:r>
              <a:rPr lang="es-ES" b="1" dirty="0">
                <a:ea typeface="Times New Roman"/>
                <a:cs typeface="Arial"/>
              </a:rPr>
              <a:t>) Elegir un nivel de significación</a:t>
            </a:r>
            <a:endParaRPr lang="es-ES" dirty="0">
              <a:ea typeface="Calibri"/>
              <a:cs typeface="Times New Roman"/>
            </a:endParaRPr>
          </a:p>
          <a:p>
            <a:pPr algn="just">
              <a:spcBef>
                <a:spcPts val="1200"/>
              </a:spcBef>
              <a:spcAft>
                <a:spcPts val="0"/>
              </a:spcAft>
            </a:pPr>
            <a:r>
              <a:rPr lang="es-ES" dirty="0" smtClean="0">
                <a:latin typeface="Symbol" panose="05050102010706020507" pitchFamily="18" charset="2"/>
                <a:ea typeface="Times New Roman"/>
                <a:cs typeface="Arial"/>
              </a:rPr>
              <a:t>a</a:t>
            </a:r>
            <a:r>
              <a:rPr lang="es-ES" dirty="0" smtClean="0">
                <a:ea typeface="Times New Roman"/>
                <a:cs typeface="Arial"/>
              </a:rPr>
              <a:t> </a:t>
            </a:r>
            <a:r>
              <a:rPr lang="es-ES" dirty="0">
                <a:ea typeface="Times New Roman"/>
                <a:cs typeface="Arial"/>
              </a:rPr>
              <a:t>= </a:t>
            </a:r>
            <a:r>
              <a:rPr lang="es-ES" dirty="0" smtClean="0">
                <a:ea typeface="Times New Roman"/>
                <a:cs typeface="Arial"/>
              </a:rPr>
              <a:t>0,05</a:t>
            </a:r>
            <a:endParaRPr lang="es-ES" dirty="0">
              <a:ea typeface="Calibri"/>
              <a:cs typeface="Times New Roman"/>
            </a:endParaRPr>
          </a:p>
        </p:txBody>
      </p:sp>
    </p:spTree>
    <p:extLst>
      <p:ext uri="{BB962C8B-B14F-4D97-AF65-F5344CB8AC3E}">
        <p14:creationId xmlns:p14="http://schemas.microsoft.com/office/powerpoint/2010/main" val="24187855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31208" y="404664"/>
            <a:ext cx="8280920" cy="707886"/>
          </a:xfrm>
          <a:prstGeom prst="rect">
            <a:avLst/>
          </a:prstGeom>
          <a:noFill/>
        </p:spPr>
        <p:txBody>
          <a:bodyPr wrap="square" rtlCol="0">
            <a:spAutoFit/>
          </a:bodyPr>
          <a:lstStyle/>
          <a:p>
            <a:pPr algn="just">
              <a:spcAft>
                <a:spcPts val="0"/>
              </a:spcAft>
            </a:pPr>
            <a:r>
              <a:rPr lang="es-ES" sz="2000" b="1" dirty="0" smtClean="0">
                <a:ea typeface="Times New Roman"/>
                <a:cs typeface="Arial"/>
              </a:rPr>
              <a:t>4</a:t>
            </a:r>
            <a:r>
              <a:rPr lang="es-ES" sz="2000" b="1" dirty="0">
                <a:ea typeface="Times New Roman"/>
                <a:cs typeface="Arial"/>
              </a:rPr>
              <a:t>) Indicar el estadístico de prueba adecuado y explicitar su distribución bajo la hipótesis </a:t>
            </a:r>
            <a:r>
              <a:rPr lang="es-ES" sz="2000" b="1" dirty="0" smtClean="0">
                <a:ea typeface="Times New Roman"/>
                <a:cs typeface="Arial"/>
              </a:rPr>
              <a:t>nula.</a:t>
            </a:r>
            <a:endParaRPr lang="es-ES" sz="2000" dirty="0">
              <a:effectLst/>
              <a:ea typeface="Calibri"/>
              <a:cs typeface="Times New Roman"/>
            </a:endParaRPr>
          </a:p>
        </p:txBody>
      </p:sp>
      <p:sp>
        <p:nvSpPr>
          <p:cNvPr id="3" name="Título 1">
            <a:extLst>
              <a:ext uri="{FF2B5EF4-FFF2-40B4-BE49-F238E27FC236}">
                <a16:creationId xmlns:a16="http://schemas.microsoft.com/office/drawing/2014/main" id="{5D38356E-C424-4E23-849D-789CB849615B}"/>
              </a:ext>
            </a:extLst>
          </p:cNvPr>
          <p:cNvSpPr txBox="1">
            <a:spLocks/>
          </p:cNvSpPr>
          <p:nvPr/>
        </p:nvSpPr>
        <p:spPr>
          <a:xfrm>
            <a:off x="5580112" y="5301208"/>
            <a:ext cx="3100361" cy="136815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Ejemplo</a:t>
            </a:r>
          </a:p>
          <a:p>
            <a:pPr marL="0" indent="0">
              <a:buFont typeface="Georgia" pitchFamily="18" charset="0"/>
              <a:buNone/>
            </a:pPr>
            <a:r>
              <a:rPr lang="es-AR" sz="4400" dirty="0" smtClean="0"/>
              <a:t>Resolución</a:t>
            </a:r>
          </a:p>
          <a:p>
            <a:pPr marL="0" indent="0">
              <a:buFont typeface="Georgia" pitchFamily="18" charset="0"/>
              <a:buNone/>
            </a:pPr>
            <a:r>
              <a:rPr lang="es-AR" sz="4400" dirty="0" smtClean="0"/>
              <a:t> </a:t>
            </a:r>
          </a:p>
        </p:txBody>
      </p:sp>
      <mc:AlternateContent xmlns:mc="http://schemas.openxmlformats.org/markup-compatibility/2006" xmlns:a14="http://schemas.microsoft.com/office/drawing/2010/main">
        <mc:Choice Requires="a14">
          <p:sp>
            <p:nvSpPr>
              <p:cNvPr id="5" name="4 Rectángulo"/>
              <p:cNvSpPr/>
              <p:nvPr/>
            </p:nvSpPr>
            <p:spPr>
              <a:xfrm>
                <a:off x="624770" y="1720535"/>
                <a:ext cx="2263440" cy="1118961"/>
              </a:xfrm>
              <a:prstGeom prst="rect">
                <a:avLst/>
              </a:prstGeom>
            </p:spPr>
            <p:txBody>
              <a:bodyPr wrap="none">
                <a:spAutoFit/>
              </a:bodyPr>
              <a:lstStyle/>
              <a:p>
                <a:pPr lvl="0" algn="just">
                  <a:spcBef>
                    <a:spcPts val="600"/>
                  </a:spcBef>
                  <a:spcAft>
                    <a:spcPts val="600"/>
                  </a:spcAft>
                </a:pPr>
                <a14:m>
                  <m:oMathPara xmlns:m="http://schemas.openxmlformats.org/officeDocument/2006/math">
                    <m:oMathParaPr>
                      <m:jc m:val="centerGroup"/>
                    </m:oMathParaPr>
                    <m:oMath xmlns:m="http://schemas.openxmlformats.org/officeDocument/2006/math">
                      <m:r>
                        <a:rPr lang="es-ES" sz="2000" i="1" smtClean="0">
                          <a:solidFill>
                            <a:prstClr val="black"/>
                          </a:solidFill>
                          <a:latin typeface="Cambria Math"/>
                        </a:rPr>
                        <m:t>𝑡</m:t>
                      </m:r>
                      <m:r>
                        <a:rPr lang="es-ES" sz="2000" i="1" smtClean="0">
                          <a:solidFill>
                            <a:prstClr val="black"/>
                          </a:solidFill>
                          <a:latin typeface="Cambria Math"/>
                        </a:rPr>
                        <m:t>=</m:t>
                      </m:r>
                      <m:f>
                        <m:fPr>
                          <m:ctrlPr>
                            <a:rPr lang="es-ES" sz="2000" i="1">
                              <a:solidFill>
                                <a:prstClr val="black"/>
                              </a:solidFill>
                              <a:latin typeface="Cambria Math" panose="02040503050406030204" pitchFamily="18" charset="0"/>
                            </a:rPr>
                          </m:ctrlPr>
                        </m:fPr>
                        <m:num>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𝑋</m:t>
                              </m:r>
                            </m:e>
                          </m:acc>
                          <m:r>
                            <a:rPr lang="es-ES" sz="2000" i="1">
                              <a:solidFill>
                                <a:prstClr val="black"/>
                              </a:solidFill>
                              <a:latin typeface="Cambria Math"/>
                            </a:rPr>
                            <m:t>−</m:t>
                          </m:r>
                          <m:r>
                            <a:rPr lang="es-ES" sz="2000" b="0" i="1" smtClean="0">
                              <a:solidFill>
                                <a:prstClr val="black"/>
                              </a:solidFill>
                              <a:latin typeface="Cambria Math"/>
                            </a:rPr>
                            <m:t>28</m:t>
                          </m:r>
                        </m:num>
                        <m:den>
                          <m:f>
                            <m:fPr>
                              <m:ctrlPr>
                                <a:rPr lang="es-ES" sz="2000" i="1">
                                  <a:solidFill>
                                    <a:prstClr val="black"/>
                                  </a:solidFill>
                                  <a:latin typeface="Cambria Math" panose="02040503050406030204" pitchFamily="18" charset="0"/>
                                </a:rPr>
                              </m:ctrlPr>
                            </m:fPr>
                            <m:num>
                              <m:r>
                                <a:rPr lang="es-ES" sz="2000" i="1">
                                  <a:solidFill>
                                    <a:prstClr val="black"/>
                                  </a:solidFill>
                                  <a:latin typeface="Cambria Math"/>
                                </a:rPr>
                                <m:t>𝑆</m:t>
                              </m:r>
                            </m:num>
                            <m:den>
                              <m:rad>
                                <m:radPr>
                                  <m:degHide m:val="on"/>
                                  <m:ctrlPr>
                                    <a:rPr lang="es-ES" sz="2000" i="1">
                                      <a:solidFill>
                                        <a:prstClr val="black"/>
                                      </a:solidFill>
                                      <a:latin typeface="Cambria Math" panose="02040503050406030204" pitchFamily="18" charset="0"/>
                                    </a:rPr>
                                  </m:ctrlPr>
                                </m:radPr>
                                <m:deg/>
                                <m:e>
                                  <m:r>
                                    <a:rPr lang="es-ES" sz="2000" b="0" i="1" smtClean="0">
                                      <a:solidFill>
                                        <a:prstClr val="black"/>
                                      </a:solidFill>
                                      <a:latin typeface="Cambria Math"/>
                                    </a:rPr>
                                    <m:t>25</m:t>
                                  </m:r>
                                </m:e>
                              </m:rad>
                            </m:den>
                          </m:f>
                        </m:den>
                      </m:f>
                      <m:r>
                        <a:rPr lang="es-ES" sz="2000" i="1">
                          <a:solidFill>
                            <a:prstClr val="black"/>
                          </a:solidFill>
                          <a:latin typeface="Cambria Math"/>
                          <a:ea typeface="Cambria Math"/>
                        </a:rPr>
                        <m:t>~</m:t>
                      </m:r>
                      <m:sSub>
                        <m:sSubPr>
                          <m:ctrlPr>
                            <a:rPr lang="es-ES" sz="2000" i="1">
                              <a:solidFill>
                                <a:prstClr val="black"/>
                              </a:solidFill>
                              <a:latin typeface="Cambria Math" panose="02040503050406030204" pitchFamily="18" charset="0"/>
                              <a:ea typeface="Cambria Math"/>
                            </a:rPr>
                          </m:ctrlPr>
                        </m:sSubPr>
                        <m:e>
                          <m:r>
                            <a:rPr lang="es-ES" sz="2000" i="1">
                              <a:solidFill>
                                <a:prstClr val="black"/>
                              </a:solidFill>
                              <a:latin typeface="Cambria Math"/>
                              <a:ea typeface="Cambria Math"/>
                            </a:rPr>
                            <m:t>𝑡</m:t>
                          </m:r>
                        </m:e>
                        <m:sub>
                          <m:r>
                            <a:rPr lang="es-ES" sz="2000" b="0" i="1" smtClean="0">
                              <a:solidFill>
                                <a:prstClr val="black"/>
                              </a:solidFill>
                              <a:latin typeface="Cambria Math"/>
                              <a:ea typeface="Cambria Math"/>
                            </a:rPr>
                            <m:t>25</m:t>
                          </m:r>
                          <m:r>
                            <a:rPr lang="es-ES" sz="2000" i="1">
                              <a:solidFill>
                                <a:prstClr val="black"/>
                              </a:solidFill>
                              <a:latin typeface="Cambria Math"/>
                              <a:ea typeface="Cambria Math"/>
                            </a:rPr>
                            <m:t>−1</m:t>
                          </m:r>
                        </m:sub>
                      </m:sSub>
                    </m:oMath>
                  </m:oMathPara>
                </a14:m>
                <a:endParaRPr lang="es-ES" sz="2000" dirty="0">
                  <a:solidFill>
                    <a:prstClr val="black"/>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624770" y="1720535"/>
                <a:ext cx="2263440" cy="1118961"/>
              </a:xfrm>
              <a:prstGeom prst="rect">
                <a:avLst/>
              </a:prstGeom>
              <a:blipFill rotWithShape="1">
                <a:blip r:embed="rId2"/>
                <a:stretch>
                  <a:fillRect/>
                </a:stretch>
              </a:blipFill>
            </p:spPr>
            <p:txBody>
              <a:bodyPr/>
              <a:lstStyle/>
              <a:p>
                <a:r>
                  <a:rPr lang="es-ES">
                    <a:noFill/>
                  </a:rPr>
                  <a:t> </a:t>
                </a:r>
              </a:p>
            </p:txBody>
          </p:sp>
        </mc:Fallback>
      </mc:AlternateContent>
      <p:sp>
        <p:nvSpPr>
          <p:cNvPr id="6" name="5 CuadroTexto"/>
          <p:cNvSpPr txBox="1"/>
          <p:nvPr/>
        </p:nvSpPr>
        <p:spPr>
          <a:xfrm>
            <a:off x="3266080" y="1900248"/>
            <a:ext cx="1236527" cy="400110"/>
          </a:xfrm>
          <a:prstGeom prst="rect">
            <a:avLst/>
          </a:prstGeom>
          <a:noFill/>
        </p:spPr>
        <p:txBody>
          <a:bodyPr wrap="square" rtlCol="0">
            <a:spAutoFit/>
          </a:bodyPr>
          <a:lstStyle/>
          <a:p>
            <a:r>
              <a:rPr lang="es-ES" sz="2000" dirty="0" smtClean="0"/>
              <a:t>Bajo H</a:t>
            </a:r>
            <a:r>
              <a:rPr lang="es-ES" sz="2000" baseline="-25000" dirty="0" smtClean="0"/>
              <a:t>0</a:t>
            </a:r>
            <a:r>
              <a:rPr lang="es-ES" sz="2000" dirty="0" smtClean="0"/>
              <a:t>.</a:t>
            </a:r>
            <a:endParaRPr lang="es-ES" sz="2000" dirty="0"/>
          </a:p>
        </p:txBody>
      </p:sp>
      <p:cxnSp>
        <p:nvCxnSpPr>
          <p:cNvPr id="8" name="7 Conector angular"/>
          <p:cNvCxnSpPr>
            <a:stCxn id="5" idx="0"/>
            <a:endCxn id="6" idx="0"/>
          </p:cNvCxnSpPr>
          <p:nvPr/>
        </p:nvCxnSpPr>
        <p:spPr>
          <a:xfrm rot="16200000" flipH="1">
            <a:off x="2730560" y="746464"/>
            <a:ext cx="179713" cy="2127854"/>
          </a:xfrm>
          <a:prstGeom prst="bentConnector3">
            <a:avLst>
              <a:gd name="adj1" fmla="val -127203"/>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296574" y="2996952"/>
            <a:ext cx="8225525" cy="2585323"/>
          </a:xfrm>
          <a:prstGeom prst="rect">
            <a:avLst/>
          </a:prstGeom>
          <a:noFill/>
        </p:spPr>
        <p:txBody>
          <a:bodyPr wrap="square" rtlCol="0">
            <a:spAutoFit/>
          </a:bodyPr>
          <a:lstStyle/>
          <a:p>
            <a:pPr>
              <a:spcBef>
                <a:spcPts val="600"/>
              </a:spcBef>
              <a:spcAft>
                <a:spcPts val="600"/>
              </a:spcAft>
            </a:pPr>
            <a:r>
              <a:rPr lang="es-ES" sz="2000" dirty="0" smtClean="0"/>
              <a:t>	A continuación cambian ligeramente los pasos al resolverse con un programa de computación utilizando el valor p.</a:t>
            </a:r>
          </a:p>
          <a:p>
            <a:pPr lvl="0" algn="just">
              <a:lnSpc>
                <a:spcPct val="115000"/>
              </a:lnSpc>
              <a:spcBef>
                <a:spcPts val="600"/>
              </a:spcBef>
              <a:spcAft>
                <a:spcPts val="600"/>
              </a:spcAft>
            </a:pPr>
            <a:r>
              <a:rPr lang="es-ES" sz="2000" b="1" dirty="0" smtClean="0">
                <a:solidFill>
                  <a:prstClr val="black"/>
                </a:solidFill>
                <a:ea typeface="Times New Roman"/>
                <a:cs typeface="Arial"/>
              </a:rPr>
              <a:t>5</a:t>
            </a:r>
            <a:r>
              <a:rPr lang="es-ES" sz="2000" b="1" dirty="0">
                <a:solidFill>
                  <a:prstClr val="black"/>
                </a:solidFill>
                <a:ea typeface="Times New Roman"/>
                <a:cs typeface="Arial"/>
              </a:rPr>
              <a:t>) </a:t>
            </a:r>
            <a:r>
              <a:rPr lang="es-ES" sz="2000" b="1" dirty="0" smtClean="0">
                <a:solidFill>
                  <a:prstClr val="black"/>
                </a:solidFill>
                <a:ea typeface="Times New Roman"/>
                <a:cs typeface="Arial"/>
              </a:rPr>
              <a:t>Calcular el valor observado del estadístico de prueba.</a:t>
            </a:r>
          </a:p>
          <a:p>
            <a:pPr lvl="0" algn="just">
              <a:lnSpc>
                <a:spcPct val="115000"/>
              </a:lnSpc>
              <a:spcBef>
                <a:spcPts val="600"/>
              </a:spcBef>
              <a:spcAft>
                <a:spcPts val="600"/>
              </a:spcAft>
            </a:pPr>
            <a:r>
              <a:rPr lang="es-ES" sz="2000" b="1" dirty="0" smtClean="0">
                <a:solidFill>
                  <a:prstClr val="black"/>
                </a:solidFill>
                <a:ea typeface="Times New Roman"/>
                <a:cs typeface="Arial"/>
              </a:rPr>
              <a:t>6) Calcular el valor p.</a:t>
            </a:r>
          </a:p>
          <a:p>
            <a:pPr lvl="0" algn="just">
              <a:lnSpc>
                <a:spcPct val="115000"/>
              </a:lnSpc>
              <a:spcBef>
                <a:spcPts val="600"/>
              </a:spcBef>
              <a:spcAft>
                <a:spcPts val="600"/>
              </a:spcAft>
            </a:pPr>
            <a:r>
              <a:rPr lang="es-ES" sz="2000" dirty="0" smtClean="0">
                <a:solidFill>
                  <a:prstClr val="black"/>
                </a:solidFill>
                <a:ea typeface="Times New Roman"/>
                <a:cs typeface="Arial"/>
              </a:rPr>
              <a:t>	Estos pasos 5) y 6) se leen directamente en la siguiente salida computacional.</a:t>
            </a:r>
            <a:endParaRPr lang="es-ES" dirty="0"/>
          </a:p>
        </p:txBody>
      </p:sp>
    </p:spTree>
    <p:extLst>
      <p:ext uri="{BB962C8B-B14F-4D97-AF65-F5344CB8AC3E}">
        <p14:creationId xmlns:p14="http://schemas.microsoft.com/office/powerpoint/2010/main" val="34093807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roceso alternativo"/>
          <p:cNvSpPr/>
          <p:nvPr/>
        </p:nvSpPr>
        <p:spPr>
          <a:xfrm>
            <a:off x="6328598" y="3356992"/>
            <a:ext cx="2592288" cy="1008112"/>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 Box 5"/>
          <p:cNvSpPr txBox="1">
            <a:spLocks noChangeArrowheads="1"/>
          </p:cNvSpPr>
          <p:nvPr/>
        </p:nvSpPr>
        <p:spPr bwMode="auto">
          <a:xfrm>
            <a:off x="250825" y="491324"/>
            <a:ext cx="8713788" cy="4370427"/>
          </a:xfrm>
          <a:prstGeom prst="rect">
            <a:avLst/>
          </a:prstGeom>
          <a:noFill/>
          <a:ln w="38100">
            <a:solidFill>
              <a:srgbClr val="A3B2C1"/>
            </a:solidFill>
            <a:miter lim="800000"/>
            <a:headEnd/>
            <a:tailEnd/>
          </a:ln>
          <a:effectLst>
            <a:outerShdw dist="35921" dir="2700000" algn="ctr" rotWithShape="0">
              <a:srgbClr val="DDDDDD"/>
            </a:outerShdw>
          </a:effec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altLang="es-ES" sz="1800" b="1" i="0" u="none" strike="noStrike" kern="0" cap="none" spc="0" normalizeH="0" baseline="0" noProof="0" dirty="0" smtClean="0">
              <a:ln>
                <a:noFill/>
              </a:ln>
              <a:solidFill>
                <a:srgbClr val="000000"/>
              </a:solidFill>
              <a:effectLst/>
              <a:uLnTx/>
              <a:uFillTx/>
              <a:latin typeface="Courier New" pitchFamily="49"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2000" b="1" i="0" u="none" strike="noStrike" kern="0" cap="none" spc="0" normalizeH="0" baseline="0" noProof="0" dirty="0" err="1" smtClean="0">
                <a:ln>
                  <a:noFill/>
                </a:ln>
                <a:solidFill>
                  <a:srgbClr val="000000"/>
                </a:solidFill>
                <a:effectLst/>
                <a:uLnTx/>
                <a:uFillTx/>
                <a:latin typeface="Courier New" pitchFamily="49" charset="0"/>
              </a:rPr>
              <a:t>Statistix</a:t>
            </a:r>
            <a:r>
              <a:rPr kumimoji="0" lang="es-ES" altLang="es-ES" sz="2000" b="1" i="0" u="none" strike="noStrike" kern="0" cap="none" spc="0" normalizeH="0" baseline="0" noProof="0" dirty="0" smtClean="0">
                <a:ln>
                  <a:noFill/>
                </a:ln>
                <a:solidFill>
                  <a:srgbClr val="000000"/>
                </a:solidFill>
                <a:effectLst/>
                <a:uLnTx/>
                <a:uFillTx/>
                <a:latin typeface="Courier New" pitchFamily="49" charset="0"/>
              </a:rPr>
              <a:t> 8.0</a:t>
            </a:r>
            <a:endParaRPr kumimoji="0" lang="en-US" altLang="es-ES" sz="2000" b="1" i="0" u="none" strike="noStrike" kern="0" cap="none" spc="0" normalizeH="0" baseline="0" noProof="0" dirty="0" smtClean="0">
              <a:ln>
                <a:noFill/>
              </a:ln>
              <a:solidFill>
                <a:srgbClr val="000000"/>
              </a:solidFill>
              <a:effectLst/>
              <a:uLnTx/>
              <a:uFillTx/>
              <a:latin typeface="Courier New" pitchFamily="49" charset="0"/>
            </a:endParaRPr>
          </a:p>
          <a:p>
            <a:pPr marL="0" marR="0" lvl="0" indent="0" defTabSz="914400" eaLnBrk="0" fontAlgn="base" latinLnBrk="0" hangingPunct="0">
              <a:lnSpc>
                <a:spcPct val="100000"/>
              </a:lnSpc>
              <a:spcBef>
                <a:spcPct val="20000"/>
              </a:spcBef>
              <a:spcAft>
                <a:spcPct val="0"/>
              </a:spcAft>
              <a:buClr>
                <a:srgbClr val="CC0000"/>
              </a:buClr>
              <a:buSzTx/>
              <a:buFont typeface="Wingdings" pitchFamily="2" charset="2"/>
              <a:buNone/>
              <a:tabLst/>
              <a:defRPr/>
            </a:pPr>
            <a:endParaRPr kumimoji="0" lang="es-AR"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endParaRPr>
          </a:p>
          <a:p>
            <a:pPr marL="0" marR="0" lvl="0" indent="0" defTabSz="914400" eaLnBrk="0" fontAlgn="base" latinLnBrk="0" hangingPunct="0">
              <a:lnSpc>
                <a:spcPct val="100000"/>
              </a:lnSpc>
              <a:spcBef>
                <a:spcPct val="20000"/>
              </a:spcBef>
              <a:spcAft>
                <a:spcPct val="0"/>
              </a:spcAft>
              <a:buClr>
                <a:srgbClr val="CC0000"/>
              </a:buClr>
              <a:buSzTx/>
              <a:buFont typeface="Wingdings" pitchFamily="2" charset="2"/>
              <a:buNone/>
              <a:tabLst/>
              <a:defRPr/>
            </a:pPr>
            <a:r>
              <a:rPr kumimoji="0" lang="es-AR" altLang="es-AR" sz="2000" b="1" i="0" u="none" strike="noStrike" kern="0" cap="none" spc="0" normalizeH="0" baseline="0" noProof="0" dirty="0" err="1" smtClean="0">
                <a:ln>
                  <a:noFill/>
                </a:ln>
                <a:solidFill>
                  <a:srgbClr val="000000"/>
                </a:solidFill>
                <a:effectLst/>
                <a:uLnTx/>
                <a:uFillTx/>
                <a:latin typeface="Courier New" pitchFamily="49" charset="0"/>
                <a:cs typeface="Courier New" pitchFamily="49" charset="0"/>
              </a:rPr>
              <a:t>One-Sample</a:t>
            </a:r>
            <a:r>
              <a:rPr kumimoji="0" lang="es-AR"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rPr>
              <a:t> T Test</a:t>
            </a:r>
          </a:p>
          <a:p>
            <a:pPr marL="0" marR="0" lvl="0" indent="0" defTabSz="914400" eaLnBrk="0" fontAlgn="base" latinLnBrk="0" hangingPunct="0">
              <a:lnSpc>
                <a:spcPct val="100000"/>
              </a:lnSpc>
              <a:spcBef>
                <a:spcPct val="20000"/>
              </a:spcBef>
              <a:spcAft>
                <a:spcPct val="0"/>
              </a:spcAft>
              <a:buClr>
                <a:srgbClr val="CC0000"/>
              </a:buClr>
              <a:buSzTx/>
              <a:buFont typeface="Wingdings" pitchFamily="2" charset="2"/>
              <a:buNone/>
              <a:tabLst/>
              <a:defRPr/>
            </a:pPr>
            <a:endParaRPr kumimoji="0" lang="es-AR"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endParaRPr>
          </a:p>
          <a:p>
            <a:pPr marL="0" marR="0" lvl="0" indent="0" defTabSz="914400" eaLnBrk="0" fontAlgn="base" latinLnBrk="0" hangingPunct="0">
              <a:lnSpc>
                <a:spcPct val="100000"/>
              </a:lnSpc>
              <a:spcBef>
                <a:spcPct val="20000"/>
              </a:spcBef>
              <a:spcAft>
                <a:spcPct val="0"/>
              </a:spcAft>
              <a:buClr>
                <a:srgbClr val="CC0000"/>
              </a:buClr>
              <a:buSzTx/>
              <a:buFont typeface="Wingdings" pitchFamily="2" charset="2"/>
              <a:buNone/>
              <a:tabLst/>
              <a:defRPr/>
            </a:pPr>
            <a:r>
              <a:rPr kumimoji="0" lang="es-AR" altLang="es-AR" sz="2000" b="1" i="0" u="none" strike="noStrike" kern="0" cap="none" spc="0" normalizeH="0" baseline="0" noProof="0" dirty="0" err="1" smtClean="0">
                <a:ln>
                  <a:noFill/>
                </a:ln>
                <a:solidFill>
                  <a:srgbClr val="000000"/>
                </a:solidFill>
                <a:effectLst/>
                <a:uLnTx/>
                <a:uFillTx/>
                <a:latin typeface="Courier New" pitchFamily="49" charset="0"/>
                <a:cs typeface="Courier New" pitchFamily="49" charset="0"/>
              </a:rPr>
              <a:t>Null</a:t>
            </a:r>
            <a:r>
              <a:rPr kumimoji="0" lang="es-AR"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rPr>
              <a:t> </a:t>
            </a:r>
            <a:r>
              <a:rPr kumimoji="0" lang="es-AR" altLang="es-AR" sz="2000" b="1" i="0" u="none" strike="noStrike" kern="0" cap="none" spc="0" normalizeH="0" baseline="0" noProof="0" dirty="0" err="1" smtClean="0">
                <a:ln>
                  <a:noFill/>
                </a:ln>
                <a:solidFill>
                  <a:srgbClr val="000000"/>
                </a:solidFill>
                <a:effectLst/>
                <a:uLnTx/>
                <a:uFillTx/>
                <a:latin typeface="Courier New" pitchFamily="49" charset="0"/>
                <a:cs typeface="Courier New" pitchFamily="49" charset="0"/>
              </a:rPr>
              <a:t>Hypothesis</a:t>
            </a:r>
            <a:r>
              <a:rPr kumimoji="0" lang="es-AR"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rPr>
              <a:t>: mu = 28</a:t>
            </a:r>
          </a:p>
          <a:p>
            <a:pPr marL="0" marR="0" lvl="0" indent="0" defTabSz="914400" eaLnBrk="0" fontAlgn="base" latinLnBrk="0" hangingPunct="0">
              <a:lnSpc>
                <a:spcPct val="100000"/>
              </a:lnSpc>
              <a:spcBef>
                <a:spcPct val="20000"/>
              </a:spcBef>
              <a:spcAft>
                <a:spcPct val="0"/>
              </a:spcAft>
              <a:buClr>
                <a:srgbClr val="CC0000"/>
              </a:buClr>
              <a:buSzTx/>
              <a:buFont typeface="Wingdings" pitchFamily="2" charset="2"/>
              <a:buNone/>
              <a:tabLst/>
              <a:defRPr/>
            </a:pPr>
            <a:r>
              <a:rPr kumimoji="0" lang="es-AR" altLang="es-AR" sz="2000" b="1" i="0" u="none" strike="noStrike" kern="0" cap="none" spc="0" normalizeH="0" baseline="0" noProof="0" dirty="0" err="1" smtClean="0">
                <a:ln>
                  <a:noFill/>
                </a:ln>
                <a:solidFill>
                  <a:srgbClr val="000000"/>
                </a:solidFill>
                <a:effectLst/>
                <a:uLnTx/>
                <a:uFillTx/>
                <a:latin typeface="Courier New" pitchFamily="49" charset="0"/>
                <a:cs typeface="Courier New" pitchFamily="49" charset="0"/>
              </a:rPr>
              <a:t>Alternative</a:t>
            </a:r>
            <a:r>
              <a:rPr kumimoji="0" lang="es-AR"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rPr>
              <a:t> </a:t>
            </a:r>
            <a:r>
              <a:rPr kumimoji="0" lang="es-AR" altLang="es-AR" sz="2000" b="1" i="0" u="none" strike="noStrike" kern="0" cap="none" spc="0" normalizeH="0" baseline="0" noProof="0" dirty="0" err="1" smtClean="0">
                <a:ln>
                  <a:noFill/>
                </a:ln>
                <a:solidFill>
                  <a:srgbClr val="000000"/>
                </a:solidFill>
                <a:effectLst/>
                <a:uLnTx/>
                <a:uFillTx/>
                <a:latin typeface="Courier New" pitchFamily="49" charset="0"/>
                <a:cs typeface="Courier New" pitchFamily="49" charset="0"/>
              </a:rPr>
              <a:t>Hyp</a:t>
            </a:r>
            <a:r>
              <a:rPr kumimoji="0" lang="es-AR"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rPr>
              <a:t>: mu &lt; 28</a:t>
            </a:r>
          </a:p>
          <a:p>
            <a:pPr marL="0" marR="0" lvl="0" indent="0" defTabSz="914400" eaLnBrk="0" fontAlgn="base" latinLnBrk="0" hangingPunct="0">
              <a:lnSpc>
                <a:spcPct val="100000"/>
              </a:lnSpc>
              <a:spcBef>
                <a:spcPct val="20000"/>
              </a:spcBef>
              <a:spcAft>
                <a:spcPct val="0"/>
              </a:spcAft>
              <a:buClr>
                <a:srgbClr val="CC0000"/>
              </a:buClr>
              <a:buSzTx/>
              <a:buFont typeface="Wingdings" pitchFamily="2" charset="2"/>
              <a:buNone/>
              <a:tabLst/>
              <a:defRPr/>
            </a:pPr>
            <a:r>
              <a:rPr kumimoji="0" lang="es-AR"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rPr>
              <a:t>                            95% </a:t>
            </a:r>
            <a:r>
              <a:rPr kumimoji="0" lang="es-AR" altLang="es-AR" sz="2000" b="1" i="0" u="none" strike="noStrike" kern="0" cap="none" spc="0" normalizeH="0" baseline="0" noProof="0" dirty="0" err="1" smtClean="0">
                <a:ln>
                  <a:noFill/>
                </a:ln>
                <a:solidFill>
                  <a:srgbClr val="000000"/>
                </a:solidFill>
                <a:effectLst/>
                <a:uLnTx/>
                <a:uFillTx/>
                <a:latin typeface="Courier New" pitchFamily="49" charset="0"/>
                <a:cs typeface="Courier New" pitchFamily="49" charset="0"/>
              </a:rPr>
              <a:t>Conf</a:t>
            </a:r>
            <a:r>
              <a:rPr kumimoji="0" lang="es-AR"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rPr>
              <a:t> </a:t>
            </a:r>
            <a:r>
              <a:rPr kumimoji="0" lang="es-AR" altLang="es-AR" sz="2000" b="1" i="0" u="none" strike="noStrike" kern="0" cap="none" spc="0" normalizeH="0" baseline="0" noProof="0" dirty="0" err="1" smtClean="0">
                <a:ln>
                  <a:noFill/>
                </a:ln>
                <a:solidFill>
                  <a:srgbClr val="000000"/>
                </a:solidFill>
                <a:effectLst/>
                <a:uLnTx/>
                <a:uFillTx/>
                <a:latin typeface="Courier New" pitchFamily="49" charset="0"/>
                <a:cs typeface="Courier New" pitchFamily="49" charset="0"/>
              </a:rPr>
              <a:t>Interval</a:t>
            </a:r>
            <a:endParaRPr kumimoji="0" lang="es-AR"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endParaRPr>
          </a:p>
          <a:p>
            <a:pPr marL="0" marR="0" lvl="0" indent="0" defTabSz="914400" eaLnBrk="0" fontAlgn="base" latinLnBrk="0" hangingPunct="0">
              <a:lnSpc>
                <a:spcPct val="100000"/>
              </a:lnSpc>
              <a:spcBef>
                <a:spcPct val="20000"/>
              </a:spcBef>
              <a:spcAft>
                <a:spcPct val="0"/>
              </a:spcAft>
              <a:buClr>
                <a:srgbClr val="CC0000"/>
              </a:buClr>
              <a:buSzTx/>
              <a:buFont typeface="Wingdings" pitchFamily="2" charset="2"/>
              <a:buNone/>
              <a:tabLst/>
              <a:defRPr/>
            </a:pPr>
            <a:r>
              <a:rPr kumimoji="0" lang="en-US"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rPr>
              <a:t>Variable  Mean    SE    Lower   Upper    T    DF   P</a:t>
            </a:r>
          </a:p>
          <a:p>
            <a:pPr marL="0" marR="0" lvl="0" indent="0" defTabSz="914400" eaLnBrk="0" fontAlgn="base" latinLnBrk="0" hangingPunct="0">
              <a:lnSpc>
                <a:spcPct val="100000"/>
              </a:lnSpc>
              <a:spcBef>
                <a:spcPct val="20000"/>
              </a:spcBef>
              <a:spcAft>
                <a:spcPct val="0"/>
              </a:spcAft>
              <a:buClr>
                <a:srgbClr val="CC0000"/>
              </a:buClr>
              <a:buSzTx/>
              <a:buFont typeface="Wingdings" pitchFamily="2" charset="2"/>
              <a:buNone/>
              <a:tabLst/>
              <a:defRPr/>
            </a:pPr>
            <a:r>
              <a:rPr kumimoji="0" lang="da-DK"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rPr>
              <a:t>AF      25.360  1.5098  22.244  28.476  -1.75 24 0.0466</a:t>
            </a:r>
          </a:p>
          <a:p>
            <a:pPr marL="0" marR="0" lvl="0" indent="0" defTabSz="914400" eaLnBrk="0" fontAlgn="base" latinLnBrk="0" hangingPunct="0">
              <a:lnSpc>
                <a:spcPct val="100000"/>
              </a:lnSpc>
              <a:spcBef>
                <a:spcPct val="20000"/>
              </a:spcBef>
              <a:spcAft>
                <a:spcPct val="0"/>
              </a:spcAft>
              <a:buClr>
                <a:srgbClr val="CC0000"/>
              </a:buClr>
              <a:buSzTx/>
              <a:buFont typeface="Wingdings" pitchFamily="2" charset="2"/>
              <a:buNone/>
              <a:tabLst/>
              <a:defRPr/>
            </a:pPr>
            <a:endParaRPr kumimoji="0" lang="es-AR"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endParaRPr>
          </a:p>
          <a:p>
            <a:pPr marL="0" marR="0" lvl="0" indent="0" defTabSz="914400" eaLnBrk="0" fontAlgn="base" latinLnBrk="0" hangingPunct="0">
              <a:lnSpc>
                <a:spcPct val="100000"/>
              </a:lnSpc>
              <a:spcBef>
                <a:spcPct val="20000"/>
              </a:spcBef>
              <a:spcAft>
                <a:spcPct val="0"/>
              </a:spcAft>
              <a:buClr>
                <a:srgbClr val="CC0000"/>
              </a:buClr>
              <a:buSzTx/>
              <a:buFont typeface="Wingdings" pitchFamily="2" charset="2"/>
              <a:buNone/>
              <a:tabLst/>
              <a:defRPr/>
            </a:pPr>
            <a:r>
              <a:rPr kumimoji="0" lang="en-US" altLang="es-AR" sz="2000" b="1" i="0" u="none" strike="noStrike" kern="0" cap="none" spc="0" normalizeH="0" baseline="0" noProof="0" dirty="0" smtClean="0">
                <a:ln>
                  <a:noFill/>
                </a:ln>
                <a:solidFill>
                  <a:srgbClr val="000000"/>
                </a:solidFill>
                <a:effectLst/>
                <a:uLnTx/>
                <a:uFillTx/>
                <a:latin typeface="Courier New" pitchFamily="49" charset="0"/>
                <a:cs typeface="Courier New" pitchFamily="49" charset="0"/>
              </a:rPr>
              <a:t>Cases Included 25    Missing Cases 0</a:t>
            </a:r>
          </a:p>
        </p:txBody>
      </p:sp>
      <p:sp>
        <p:nvSpPr>
          <p:cNvPr id="3" name="Título 1">
            <a:extLst>
              <a:ext uri="{FF2B5EF4-FFF2-40B4-BE49-F238E27FC236}">
                <a16:creationId xmlns:a16="http://schemas.microsoft.com/office/drawing/2014/main" id="{5D38356E-C424-4E23-849D-789CB849615B}"/>
              </a:ext>
            </a:extLst>
          </p:cNvPr>
          <p:cNvSpPr txBox="1">
            <a:spLocks/>
          </p:cNvSpPr>
          <p:nvPr/>
        </p:nvSpPr>
        <p:spPr>
          <a:xfrm>
            <a:off x="2695900" y="5312786"/>
            <a:ext cx="6268713" cy="136815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Ejemplo</a:t>
            </a:r>
          </a:p>
          <a:p>
            <a:pPr marL="0" indent="0">
              <a:buFont typeface="Georgia" pitchFamily="18" charset="0"/>
              <a:buNone/>
            </a:pPr>
            <a:r>
              <a:rPr lang="es-AR" sz="4400" dirty="0" smtClean="0"/>
              <a:t>Salida Computacional</a:t>
            </a:r>
          </a:p>
          <a:p>
            <a:pPr marL="0" indent="0">
              <a:buFont typeface="Georgia" pitchFamily="18" charset="0"/>
              <a:buNone/>
            </a:pPr>
            <a:r>
              <a:rPr lang="es-AR" sz="4400" dirty="0" smtClean="0"/>
              <a:t> </a:t>
            </a:r>
          </a:p>
        </p:txBody>
      </p:sp>
      <p:sp>
        <p:nvSpPr>
          <p:cNvPr id="5" name="4 Llamada de flecha hacia abajo"/>
          <p:cNvSpPr/>
          <p:nvPr/>
        </p:nvSpPr>
        <p:spPr>
          <a:xfrm>
            <a:off x="7651563" y="2818656"/>
            <a:ext cx="1008112" cy="4656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Valor p</a:t>
            </a:r>
            <a:endParaRPr lang="es-ES" dirty="0"/>
          </a:p>
        </p:txBody>
      </p:sp>
      <p:sp>
        <p:nvSpPr>
          <p:cNvPr id="6" name="5 Llamada de flecha hacia arriba"/>
          <p:cNvSpPr/>
          <p:nvPr/>
        </p:nvSpPr>
        <p:spPr>
          <a:xfrm>
            <a:off x="5830256" y="4005064"/>
            <a:ext cx="1794486" cy="72008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Valor observado</a:t>
            </a:r>
            <a:endParaRPr lang="es-ES" dirty="0"/>
          </a:p>
        </p:txBody>
      </p:sp>
      <mc:AlternateContent xmlns:mc="http://schemas.openxmlformats.org/markup-compatibility/2006" xmlns:a14="http://schemas.microsoft.com/office/drawing/2010/main">
        <mc:Choice Requires="a14">
          <p:sp>
            <p:nvSpPr>
              <p:cNvPr id="7" name="6 Llamada de flecha hacia arriba"/>
              <p:cNvSpPr/>
              <p:nvPr/>
            </p:nvSpPr>
            <p:spPr>
              <a:xfrm>
                <a:off x="1835696" y="3998092"/>
                <a:ext cx="432048" cy="51102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a:rPr>
                            <m:t>𝑥</m:t>
                          </m:r>
                        </m:e>
                      </m:acc>
                    </m:oMath>
                  </m:oMathPara>
                </a14:m>
                <a:endParaRPr lang="es-ES" dirty="0"/>
              </a:p>
            </p:txBody>
          </p:sp>
        </mc:Choice>
        <mc:Fallback xmlns="">
          <p:sp>
            <p:nvSpPr>
              <p:cNvPr id="7" name="6 Llamada de flecha hacia arriba"/>
              <p:cNvSpPr>
                <a:spLocks noRot="1" noChangeAspect="1" noMove="1" noResize="1" noEditPoints="1" noAdjustHandles="1" noChangeArrowheads="1" noChangeShapeType="1" noTextEdit="1"/>
              </p:cNvSpPr>
              <p:nvPr/>
            </p:nvSpPr>
            <p:spPr>
              <a:xfrm>
                <a:off x="1835696" y="3998092"/>
                <a:ext cx="432048" cy="511028"/>
              </a:xfrm>
              <a:prstGeom prst="upArrowCallout">
                <a:avLst/>
              </a:prstGeom>
              <a:blipFill rotWithShape="1">
                <a:blip r:embed="rId2"/>
                <a:stretch>
                  <a:fillRect r="-148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Llamada de flecha hacia arriba"/>
              <p:cNvSpPr/>
              <p:nvPr/>
            </p:nvSpPr>
            <p:spPr>
              <a:xfrm>
                <a:off x="2915816" y="3998092"/>
                <a:ext cx="720080" cy="86365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r>
                            <a:rPr lang="es-ES" b="0" i="1" smtClean="0">
                              <a:latin typeface="Cambria Math"/>
                            </a:rPr>
                            <m:t>𝑠</m:t>
                          </m:r>
                        </m:num>
                        <m:den>
                          <m:rad>
                            <m:radPr>
                              <m:degHide m:val="on"/>
                              <m:ctrlPr>
                                <a:rPr lang="es-ES" i="1" smtClean="0">
                                  <a:latin typeface="Cambria Math" panose="02040503050406030204" pitchFamily="18" charset="0"/>
                                </a:rPr>
                              </m:ctrlPr>
                            </m:radPr>
                            <m:deg/>
                            <m:e>
                              <m:r>
                                <a:rPr lang="es-ES" b="0" i="1" smtClean="0">
                                  <a:latin typeface="Cambria Math"/>
                                </a:rPr>
                                <m:t>𝑛</m:t>
                              </m:r>
                            </m:e>
                          </m:rad>
                        </m:den>
                      </m:f>
                    </m:oMath>
                  </m:oMathPara>
                </a14:m>
                <a:endParaRPr lang="es-ES" dirty="0"/>
              </a:p>
            </p:txBody>
          </p:sp>
        </mc:Choice>
        <mc:Fallback xmlns="">
          <p:sp>
            <p:nvSpPr>
              <p:cNvPr id="8" name="7 Llamada de flecha hacia arriba"/>
              <p:cNvSpPr>
                <a:spLocks noRot="1" noChangeAspect="1" noMove="1" noResize="1" noEditPoints="1" noAdjustHandles="1" noChangeArrowheads="1" noChangeShapeType="1" noTextEdit="1"/>
              </p:cNvSpPr>
              <p:nvPr/>
            </p:nvSpPr>
            <p:spPr>
              <a:xfrm>
                <a:off x="2915816" y="3998092"/>
                <a:ext cx="720080" cy="863659"/>
              </a:xfrm>
              <a:prstGeom prst="upArrowCallout">
                <a:avLst/>
              </a:prstGeom>
              <a:blipFill rotWithShape="1">
                <a:blip r:embed="rId3"/>
                <a:stretch>
                  <a:fillRect/>
                </a:stretch>
              </a:blipFill>
            </p:spPr>
            <p:txBody>
              <a:bodyPr/>
              <a:lstStyle/>
              <a:p>
                <a:r>
                  <a:rPr lang="es-ES">
                    <a:noFill/>
                  </a:rPr>
                  <a:t> </a:t>
                </a:r>
              </a:p>
            </p:txBody>
          </p:sp>
        </mc:Fallback>
      </mc:AlternateContent>
      <p:sp>
        <p:nvSpPr>
          <p:cNvPr id="9" name="8 Llamada de flecha hacia abajo"/>
          <p:cNvSpPr/>
          <p:nvPr/>
        </p:nvSpPr>
        <p:spPr>
          <a:xfrm>
            <a:off x="6727499" y="2242913"/>
            <a:ext cx="1588917" cy="1151486"/>
          </a:xfrm>
          <a:prstGeom prst="downArrowCallout">
            <a:avLst>
              <a:gd name="adj1" fmla="val 692"/>
              <a:gd name="adj2" fmla="val 25000"/>
              <a:gd name="adj3" fmla="val 16958"/>
              <a:gd name="adj4" fmla="val 3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Grados de libertad</a:t>
            </a:r>
            <a:endParaRPr lang="es-ES" dirty="0"/>
          </a:p>
        </p:txBody>
      </p:sp>
    </p:spTree>
    <p:extLst>
      <p:ext uri="{BB962C8B-B14F-4D97-AF65-F5344CB8AC3E}">
        <p14:creationId xmlns:p14="http://schemas.microsoft.com/office/powerpoint/2010/main" val="309249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5868144" y="5373216"/>
            <a:ext cx="3100361" cy="136815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Ejemplo</a:t>
            </a:r>
          </a:p>
          <a:p>
            <a:pPr marL="0" indent="0">
              <a:buFont typeface="Georgia" pitchFamily="18" charset="0"/>
              <a:buNone/>
            </a:pPr>
            <a:r>
              <a:rPr lang="es-AR" sz="4400" dirty="0" smtClean="0"/>
              <a:t>Resolución</a:t>
            </a:r>
          </a:p>
          <a:p>
            <a:pPr marL="0" indent="0">
              <a:buFont typeface="Georgia" pitchFamily="18" charset="0"/>
              <a:buNone/>
            </a:pPr>
            <a:r>
              <a:rPr lang="es-AR" sz="4400" dirty="0" smtClean="0"/>
              <a:t> </a:t>
            </a:r>
          </a:p>
        </p:txBody>
      </p:sp>
      <mc:AlternateContent xmlns:mc="http://schemas.openxmlformats.org/markup-compatibility/2006" xmlns:a14="http://schemas.microsoft.com/office/drawing/2010/main">
        <mc:Choice Requires="a14">
          <p:sp>
            <p:nvSpPr>
              <p:cNvPr id="3" name="2 CuadroTexto"/>
              <p:cNvSpPr txBox="1"/>
              <p:nvPr/>
            </p:nvSpPr>
            <p:spPr>
              <a:xfrm>
                <a:off x="611559" y="404664"/>
                <a:ext cx="8068913" cy="5374548"/>
              </a:xfrm>
              <a:prstGeom prst="rect">
                <a:avLst/>
              </a:prstGeom>
              <a:noFill/>
            </p:spPr>
            <p:txBody>
              <a:bodyPr wrap="square" rtlCol="0">
                <a:spAutoFit/>
              </a:bodyPr>
              <a:lstStyle/>
              <a:p>
                <a:pPr>
                  <a:spcBef>
                    <a:spcPts val="600"/>
                  </a:spcBef>
                  <a:spcAft>
                    <a:spcPts val="600"/>
                  </a:spcAft>
                </a:pPr>
                <a:r>
                  <a:rPr lang="es-ES" sz="2000" b="1" dirty="0" smtClean="0"/>
                  <a:t>7. Decisión</a:t>
                </a:r>
              </a:p>
              <a:p>
                <a:pPr lvl="0" eaLnBrk="0" fontAlgn="base" hangingPunct="0">
                  <a:spcBef>
                    <a:spcPts val="600"/>
                  </a:spcBef>
                  <a:spcAft>
                    <a:spcPts val="600"/>
                  </a:spcAft>
                  <a:buClr>
                    <a:srgbClr val="CC0000"/>
                  </a:buClr>
                  <a:defRPr/>
                </a:pPr>
                <a:r>
                  <a:rPr lang="es-ES" sz="2000" dirty="0" smtClean="0"/>
                  <a:t>Como </a:t>
                </a:r>
                <a:r>
                  <a:rPr lang="da-DK" altLang="es-AR" sz="2000" b="1" kern="0" dirty="0" smtClean="0">
                    <a:solidFill>
                      <a:srgbClr val="000000"/>
                    </a:solidFill>
                    <a:cs typeface="Courier New" pitchFamily="49" charset="0"/>
                  </a:rPr>
                  <a:t>0,0466 &lt; 0,05 se rechaza H</a:t>
                </a:r>
                <a:r>
                  <a:rPr lang="da-DK" altLang="es-AR" sz="2000" b="1" kern="0" baseline="-25000" dirty="0" smtClean="0">
                    <a:solidFill>
                      <a:srgbClr val="000000"/>
                    </a:solidFill>
                    <a:cs typeface="Courier New" pitchFamily="49" charset="0"/>
                  </a:rPr>
                  <a:t>0</a:t>
                </a:r>
                <a:r>
                  <a:rPr lang="da-DK" altLang="es-AR" sz="2000" b="1" kern="0" dirty="0" smtClean="0">
                    <a:solidFill>
                      <a:srgbClr val="000000"/>
                    </a:solidFill>
                    <a:cs typeface="Courier New" pitchFamily="49" charset="0"/>
                  </a:rPr>
                  <a:t>.</a:t>
                </a:r>
              </a:p>
              <a:p>
                <a:pPr lvl="0" eaLnBrk="0" fontAlgn="base" hangingPunct="0">
                  <a:spcBef>
                    <a:spcPts val="600"/>
                  </a:spcBef>
                  <a:spcAft>
                    <a:spcPts val="600"/>
                  </a:spcAft>
                  <a:buClr>
                    <a:srgbClr val="CC0000"/>
                  </a:buClr>
                  <a:defRPr/>
                </a:pPr>
                <a:r>
                  <a:rPr lang="da-DK" altLang="es-AR" sz="2000" b="1" kern="0" dirty="0" smtClean="0">
                    <a:solidFill>
                      <a:srgbClr val="000000"/>
                    </a:solidFill>
                    <a:cs typeface="Courier New" pitchFamily="49" charset="0"/>
                  </a:rPr>
                  <a:t>8. Conclusión</a:t>
                </a:r>
              </a:p>
              <a:p>
                <a:pPr lvl="0" eaLnBrk="0" fontAlgn="base" hangingPunct="0">
                  <a:spcBef>
                    <a:spcPts val="600"/>
                  </a:spcBef>
                  <a:spcAft>
                    <a:spcPts val="600"/>
                  </a:spcAft>
                  <a:buClr>
                    <a:srgbClr val="CC0000"/>
                  </a:buClr>
                  <a:defRPr/>
                </a:pPr>
                <a:r>
                  <a:rPr lang="da-DK" altLang="es-AR" sz="2000" kern="0" dirty="0" smtClean="0">
                    <a:solidFill>
                      <a:srgbClr val="000000"/>
                    </a:solidFill>
                    <a:cs typeface="Courier New" pitchFamily="49" charset="0"/>
                  </a:rPr>
                  <a:t>El taller tiene el efecto esperado de disminuir el puntaje de Agotamiento Emocional.</a:t>
                </a:r>
                <a:endParaRPr lang="es-ES" altLang="es-AR" sz="2000" dirty="0"/>
              </a:p>
              <a:p>
                <a:pPr lvl="0" eaLnBrk="0" fontAlgn="base" hangingPunct="0">
                  <a:spcBef>
                    <a:spcPts val="600"/>
                  </a:spcBef>
                  <a:spcAft>
                    <a:spcPts val="600"/>
                  </a:spcAft>
                  <a:buClr>
                    <a:srgbClr val="CC0000"/>
                  </a:buClr>
                  <a:defRPr/>
                </a:pPr>
                <a:r>
                  <a:rPr lang="es-ES" altLang="es-AR" sz="2000" kern="0" dirty="0" smtClean="0">
                    <a:solidFill>
                      <a:srgbClr val="000000"/>
                    </a:solidFill>
                    <a:cs typeface="Courier New" pitchFamily="49" charset="0"/>
                  </a:rPr>
                  <a:t>Tamaño del efecto: </a:t>
                </a:r>
              </a:p>
              <a:p>
                <a:pPr lvl="0" algn="ctr">
                  <a:defRPr/>
                </a:pPr>
                <a14:m>
                  <m:oMathPara xmlns:m="http://schemas.openxmlformats.org/officeDocument/2006/math">
                    <m:oMathParaPr>
                      <m:jc m:val="center"/>
                    </m:oMathParaPr>
                    <m:oMath xmlns:m="http://schemas.openxmlformats.org/officeDocument/2006/math">
                      <m:r>
                        <a:rPr lang="es-ES" sz="2000" i="1">
                          <a:solidFill>
                            <a:prstClr val="black"/>
                          </a:solidFill>
                          <a:latin typeface="Cambria Math"/>
                          <a:ea typeface="Times New Roman"/>
                        </a:rPr>
                        <m:t>𝑑</m:t>
                      </m:r>
                      <m:r>
                        <a:rPr lang="es-ES" sz="2000" i="1">
                          <a:solidFill>
                            <a:prstClr val="black"/>
                          </a:solidFill>
                          <a:latin typeface="Cambria Math"/>
                          <a:ea typeface="Times New Roman"/>
                        </a:rPr>
                        <m:t>=</m:t>
                      </m:r>
                      <m:f>
                        <m:fPr>
                          <m:ctrlPr>
                            <a:rPr lang="es-ES" sz="2000" i="1">
                              <a:solidFill>
                                <a:prstClr val="black"/>
                              </a:solidFill>
                              <a:latin typeface="Cambria Math" panose="02040503050406030204" pitchFamily="18" charset="0"/>
                            </a:rPr>
                          </m:ctrlPr>
                        </m:fPr>
                        <m:num>
                          <m:d>
                            <m:dPr>
                              <m:begChr m:val="|"/>
                              <m:endChr m:val="|"/>
                              <m:ctrlPr>
                                <a:rPr lang="es-ES" sz="2000" i="1">
                                  <a:solidFill>
                                    <a:prstClr val="black"/>
                                  </a:solidFill>
                                  <a:latin typeface="Cambria Math" panose="02040503050406030204" pitchFamily="18" charset="0"/>
                                </a:rPr>
                              </m:ctrlPr>
                            </m:dPr>
                            <m:e>
                              <m:acc>
                                <m:accPr>
                                  <m:chr m:val="̅"/>
                                  <m:ctrlPr>
                                    <a:rPr lang="es-ES" sz="2000" i="1">
                                      <a:solidFill>
                                        <a:prstClr val="black"/>
                                      </a:solidFill>
                                      <a:latin typeface="Cambria Math" panose="02040503050406030204" pitchFamily="18" charset="0"/>
                                    </a:rPr>
                                  </m:ctrlPr>
                                </m:accPr>
                                <m:e>
                                  <m:r>
                                    <a:rPr lang="es-ES" sz="2000" i="1">
                                      <a:solidFill>
                                        <a:prstClr val="black"/>
                                      </a:solidFill>
                                      <a:latin typeface="Cambria Math"/>
                                    </a:rPr>
                                    <m:t>𝑥</m:t>
                                  </m:r>
                                </m:e>
                              </m:acc>
                              <m:r>
                                <a:rPr lang="es-ES" sz="2000" i="1">
                                  <a:solidFill>
                                    <a:prstClr val="black"/>
                                  </a:solidFill>
                                  <a:latin typeface="Cambria Math"/>
                                </a:rPr>
                                <m:t>−</m:t>
                              </m:r>
                              <m:sSub>
                                <m:sSubPr>
                                  <m:ctrlPr>
                                    <a:rPr lang="es-ES" sz="2000" i="1">
                                      <a:solidFill>
                                        <a:prstClr val="black"/>
                                      </a:solidFill>
                                      <a:latin typeface="Cambria Math" panose="02040503050406030204" pitchFamily="18" charset="0"/>
                                    </a:rPr>
                                  </m:ctrlPr>
                                </m:sSubPr>
                                <m:e>
                                  <m:r>
                                    <a:rPr lang="es-ES" sz="2000" i="1">
                                      <a:solidFill>
                                        <a:prstClr val="black"/>
                                      </a:solidFill>
                                      <a:latin typeface="Cambria Math"/>
                                      <a:ea typeface="Cambria Math"/>
                                    </a:rPr>
                                    <m:t>𝜇</m:t>
                                  </m:r>
                                </m:e>
                                <m:sub>
                                  <m:r>
                                    <a:rPr lang="es-ES" sz="2000" i="1">
                                      <a:solidFill>
                                        <a:prstClr val="black"/>
                                      </a:solidFill>
                                      <a:latin typeface="Cambria Math"/>
                                    </a:rPr>
                                    <m:t>0</m:t>
                                  </m:r>
                                </m:sub>
                              </m:sSub>
                            </m:e>
                          </m:d>
                        </m:num>
                        <m:den>
                          <m:r>
                            <a:rPr lang="es-ES" sz="2000" i="1">
                              <a:solidFill>
                                <a:prstClr val="black"/>
                              </a:solidFill>
                              <a:latin typeface="Cambria Math"/>
                              <a:ea typeface="Cambria Math"/>
                            </a:rPr>
                            <m:t>𝑠</m:t>
                          </m:r>
                        </m:den>
                      </m:f>
                      <m:r>
                        <a:rPr lang="es-ES" sz="2000" i="1">
                          <a:solidFill>
                            <a:prstClr val="black"/>
                          </a:solidFill>
                          <a:latin typeface="Cambria Math"/>
                          <a:ea typeface="Times New Roman"/>
                        </a:rPr>
                        <m:t>=</m:t>
                      </m:r>
                      <m:f>
                        <m:fPr>
                          <m:ctrlPr>
                            <a:rPr lang="es-ES" sz="2000" i="1">
                              <a:solidFill>
                                <a:prstClr val="black"/>
                              </a:solidFill>
                              <a:latin typeface="Cambria Math" panose="02040503050406030204" pitchFamily="18" charset="0"/>
                            </a:rPr>
                          </m:ctrlPr>
                        </m:fPr>
                        <m:num>
                          <m:d>
                            <m:dPr>
                              <m:begChr m:val="|"/>
                              <m:endChr m:val="|"/>
                              <m:ctrlPr>
                                <a:rPr lang="es-ES" sz="2000" i="1">
                                  <a:solidFill>
                                    <a:prstClr val="black"/>
                                  </a:solidFill>
                                  <a:latin typeface="Cambria Math" panose="02040503050406030204" pitchFamily="18" charset="0"/>
                                </a:rPr>
                              </m:ctrlPr>
                            </m:dPr>
                            <m:e>
                              <m:r>
                                <a:rPr lang="es-ES" sz="2000" b="0" i="1" smtClean="0">
                                  <a:solidFill>
                                    <a:prstClr val="black"/>
                                  </a:solidFill>
                                  <a:latin typeface="Cambria Math"/>
                                </a:rPr>
                                <m:t>25,36</m:t>
                              </m:r>
                              <m:r>
                                <a:rPr lang="es-ES" sz="2000" i="1">
                                  <a:solidFill>
                                    <a:prstClr val="black"/>
                                  </a:solidFill>
                                  <a:latin typeface="Cambria Math"/>
                                </a:rPr>
                                <m:t>−</m:t>
                              </m:r>
                              <m:r>
                                <a:rPr lang="es-ES" sz="2000" b="0" i="1" smtClean="0">
                                  <a:solidFill>
                                    <a:prstClr val="black"/>
                                  </a:solidFill>
                                  <a:latin typeface="Cambria Math"/>
                                </a:rPr>
                                <m:t>28</m:t>
                              </m:r>
                            </m:e>
                          </m:d>
                        </m:num>
                        <m:den>
                          <m:r>
                            <a:rPr lang="es-ES" sz="2000" b="0" i="1" smtClean="0">
                              <a:solidFill>
                                <a:prstClr val="black"/>
                              </a:solidFill>
                              <a:latin typeface="Cambria Math"/>
                              <a:ea typeface="Cambria Math"/>
                            </a:rPr>
                            <m:t>7,548</m:t>
                          </m:r>
                        </m:den>
                      </m:f>
                      <m:r>
                        <a:rPr lang="es-ES" sz="2000" i="1">
                          <a:solidFill>
                            <a:prstClr val="black"/>
                          </a:solidFill>
                          <a:latin typeface="Cambria Math"/>
                          <a:ea typeface="Times New Roman"/>
                        </a:rPr>
                        <m:t>=</m:t>
                      </m:r>
                      <m:r>
                        <a:rPr lang="es-ES" sz="2000" b="0" i="1" smtClean="0">
                          <a:solidFill>
                            <a:prstClr val="black"/>
                          </a:solidFill>
                          <a:latin typeface="Cambria Math"/>
                        </a:rPr>
                        <m:t>0,35</m:t>
                      </m:r>
                    </m:oMath>
                  </m:oMathPara>
                </a14:m>
                <a:endParaRPr lang="es-ES" sz="2000" dirty="0" smtClean="0">
                  <a:solidFill>
                    <a:prstClr val="black"/>
                  </a:solidFill>
                  <a:ea typeface="Times New Roman"/>
                </a:endParaRPr>
              </a:p>
              <a:p>
                <a:pPr lvl="0" algn="just">
                  <a:defRPr/>
                </a:pPr>
                <a:endParaRPr lang="es-ES" sz="2000" dirty="0" smtClean="0">
                  <a:solidFill>
                    <a:prstClr val="black"/>
                  </a:solidFill>
                  <a:ea typeface="Times New Roman"/>
                </a:endParaRPr>
              </a:p>
              <a:p>
                <a:pPr lvl="0" algn="just">
                  <a:defRPr/>
                </a:pPr>
                <a:r>
                  <a:rPr lang="es-ES" sz="2000" dirty="0" smtClean="0">
                    <a:solidFill>
                      <a:prstClr val="black"/>
                    </a:solidFill>
                    <a:ea typeface="Times New Roman"/>
                  </a:rPr>
                  <a:t>Lo que es un efecto de moderado a bajo.</a:t>
                </a:r>
                <a:endParaRPr lang="es-ES" sz="2000" dirty="0">
                  <a:solidFill>
                    <a:prstClr val="black"/>
                  </a:solidFill>
                  <a:ea typeface="Times New Roman"/>
                </a:endParaRPr>
              </a:p>
              <a:p>
                <a:pPr lvl="0" algn="ctr">
                  <a:defRPr/>
                </a:pPr>
                <a:endParaRPr lang="es-ES" sz="2000" dirty="0">
                  <a:solidFill>
                    <a:prstClr val="black"/>
                  </a:solidFill>
                  <a:ea typeface="Times New Roman"/>
                </a:endParaRPr>
              </a:p>
              <a:p>
                <a:pPr lvl="0" algn="just">
                  <a:defRPr/>
                </a:pPr>
                <a:r>
                  <a:rPr lang="es-ES" sz="2000" dirty="0" smtClean="0">
                    <a:solidFill>
                      <a:prstClr val="black"/>
                    </a:solidFill>
                    <a:ea typeface="Times New Roman"/>
                  </a:rPr>
                  <a:t>	</a:t>
                </a:r>
                <a:r>
                  <a:rPr lang="es-ES" dirty="0" smtClean="0">
                    <a:solidFill>
                      <a:prstClr val="black"/>
                    </a:solidFill>
                    <a:ea typeface="Times New Roman"/>
                  </a:rPr>
                  <a:t>El valor </a:t>
                </a:r>
                <a:r>
                  <a:rPr lang="es-ES" i="1" dirty="0" smtClean="0">
                    <a:solidFill>
                      <a:prstClr val="black"/>
                    </a:solidFill>
                    <a:ea typeface="Times New Roman"/>
                  </a:rPr>
                  <a:t>s</a:t>
                </a:r>
                <a:r>
                  <a:rPr lang="es-ES" dirty="0" smtClean="0">
                    <a:solidFill>
                      <a:prstClr val="black"/>
                    </a:solidFill>
                    <a:ea typeface="Times New Roman"/>
                  </a:rPr>
                  <a:t> = 7,548 puede conocerse desde la salida computacional utilizando el error estándar de la media (SE=1,5098). Como el error estándar resulta de dividir </a:t>
                </a:r>
                <a:r>
                  <a:rPr lang="es-ES" i="1" dirty="0" smtClean="0">
                    <a:solidFill>
                      <a:prstClr val="black"/>
                    </a:solidFill>
                    <a:ea typeface="Times New Roman"/>
                  </a:rPr>
                  <a:t>s</a:t>
                </a:r>
                <a:r>
                  <a:rPr lang="es-ES" dirty="0" smtClean="0">
                    <a:solidFill>
                      <a:prstClr val="black"/>
                    </a:solidFill>
                    <a:ea typeface="Times New Roman"/>
                  </a:rPr>
                  <a:t> por </a:t>
                </a:r>
                <a14:m>
                  <m:oMath xmlns:m="http://schemas.openxmlformats.org/officeDocument/2006/math">
                    <m:rad>
                      <m:radPr>
                        <m:degHide m:val="on"/>
                        <m:ctrlPr>
                          <a:rPr lang="es-ES" i="1" smtClean="0">
                            <a:solidFill>
                              <a:prstClr val="black"/>
                            </a:solidFill>
                            <a:latin typeface="Cambria Math" panose="02040503050406030204" pitchFamily="18" charset="0"/>
                          </a:rPr>
                        </m:ctrlPr>
                      </m:radPr>
                      <m:deg/>
                      <m:e>
                        <m:r>
                          <a:rPr lang="es-ES" b="0" i="1" smtClean="0">
                            <a:solidFill>
                              <a:prstClr val="black"/>
                            </a:solidFill>
                            <a:latin typeface="Cambria Math"/>
                          </a:rPr>
                          <m:t>𝑛</m:t>
                        </m:r>
                      </m:e>
                    </m:rad>
                  </m:oMath>
                </a14:m>
                <a:r>
                  <a:rPr lang="es-ES" dirty="0" smtClean="0">
                    <a:solidFill>
                      <a:prstClr val="black"/>
                    </a:solidFill>
                    <a:ea typeface="Times New Roman"/>
                  </a:rPr>
                  <a:t>, en este caso, 5, despejando </a:t>
                </a:r>
                <a:r>
                  <a:rPr lang="es-ES" i="1" dirty="0" smtClean="0">
                    <a:solidFill>
                      <a:prstClr val="black"/>
                    </a:solidFill>
                    <a:ea typeface="Times New Roman"/>
                  </a:rPr>
                  <a:t>s</a:t>
                </a:r>
                <a:r>
                  <a:rPr lang="es-ES" dirty="0" smtClean="0">
                    <a:solidFill>
                      <a:prstClr val="black"/>
                    </a:solidFill>
                    <a:ea typeface="Times New Roman"/>
                  </a:rPr>
                  <a:t> se obtiene que es 1,5098 x 5 = 7,548.</a:t>
                </a:r>
                <a:endParaRPr lang="es-ES" dirty="0">
                  <a:solidFill>
                    <a:prstClr val="black"/>
                  </a:solidFill>
                  <a:ea typeface="Times New Roman"/>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611559" y="404664"/>
                <a:ext cx="8068913" cy="5374548"/>
              </a:xfrm>
              <a:prstGeom prst="rect">
                <a:avLst/>
              </a:prstGeom>
              <a:blipFill rotWithShape="1">
                <a:blip r:embed="rId2"/>
                <a:stretch>
                  <a:fillRect l="-755" t="-680" r="-680" b="-794"/>
                </a:stretch>
              </a:blipFill>
            </p:spPr>
            <p:txBody>
              <a:bodyPr/>
              <a:lstStyle/>
              <a:p>
                <a:r>
                  <a:rPr lang="es-ES">
                    <a:noFill/>
                  </a:rPr>
                  <a:t> </a:t>
                </a:r>
              </a:p>
            </p:txBody>
          </p:sp>
        </mc:Fallback>
      </mc:AlternateContent>
    </p:spTree>
    <p:extLst>
      <p:ext uri="{BB962C8B-B14F-4D97-AF65-F5344CB8AC3E}">
        <p14:creationId xmlns:p14="http://schemas.microsoft.com/office/powerpoint/2010/main" val="176013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356E-C424-4E23-849D-789CB849615B}"/>
              </a:ext>
            </a:extLst>
          </p:cNvPr>
          <p:cNvSpPr txBox="1">
            <a:spLocks/>
          </p:cNvSpPr>
          <p:nvPr/>
        </p:nvSpPr>
        <p:spPr>
          <a:xfrm>
            <a:off x="4860032" y="5661248"/>
            <a:ext cx="3964457" cy="9361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es-AR" sz="4400" dirty="0" smtClean="0"/>
              <a:t>Orientaciones</a:t>
            </a:r>
          </a:p>
          <a:p>
            <a:pPr marL="0" indent="0">
              <a:buFont typeface="Georgia" pitchFamily="18" charset="0"/>
              <a:buNone/>
            </a:pPr>
            <a:r>
              <a:rPr lang="es-AR" sz="4400" dirty="0" smtClean="0"/>
              <a:t> </a:t>
            </a:r>
          </a:p>
        </p:txBody>
      </p:sp>
      <p:sp>
        <p:nvSpPr>
          <p:cNvPr id="3" name="2 CuadroTexto"/>
          <p:cNvSpPr txBox="1"/>
          <p:nvPr/>
        </p:nvSpPr>
        <p:spPr>
          <a:xfrm>
            <a:off x="827584" y="706159"/>
            <a:ext cx="7272808" cy="5478423"/>
          </a:xfrm>
          <a:prstGeom prst="rect">
            <a:avLst/>
          </a:prstGeom>
          <a:noFill/>
        </p:spPr>
        <p:txBody>
          <a:bodyPr wrap="square" rtlCol="0">
            <a:spAutoFit/>
          </a:bodyPr>
          <a:lstStyle/>
          <a:p>
            <a:pPr algn="just">
              <a:spcBef>
                <a:spcPts val="600"/>
              </a:spcBef>
              <a:spcAft>
                <a:spcPts val="600"/>
              </a:spcAft>
            </a:pPr>
            <a:r>
              <a:rPr lang="es-ES" sz="2000" dirty="0" smtClean="0"/>
              <a:t>	Se ha sugerido resolver las pruebas de hipótesis en pasos por cuestiones didácticas, para ayudar a organizar la exposición, fijar su lógica y acordarse de dar una respuesta al problema.</a:t>
            </a:r>
          </a:p>
          <a:p>
            <a:pPr algn="just">
              <a:spcBef>
                <a:spcPts val="600"/>
              </a:spcBef>
              <a:spcAft>
                <a:spcPts val="600"/>
              </a:spcAft>
            </a:pPr>
            <a:r>
              <a:rPr lang="es-ES" sz="2000" dirty="0"/>
              <a:t>	</a:t>
            </a:r>
            <a:r>
              <a:rPr lang="es-ES" sz="2000" dirty="0" smtClean="0"/>
              <a:t>El primer ejemplo se realizó determinando la región de rechazo a partir del valor crítico y luego compararlo con el valor observado. Esta instancia era necesaria para comprender luego la equivalencia con la regla de decisión basada sobre el valor p. Una vez que esto se ha comprendido, lo más práctico es utilizar un software estadístico.</a:t>
            </a:r>
          </a:p>
          <a:p>
            <a:pPr algn="just">
              <a:spcBef>
                <a:spcPts val="600"/>
              </a:spcBef>
              <a:spcAft>
                <a:spcPts val="600"/>
              </a:spcAft>
            </a:pPr>
            <a:r>
              <a:rPr lang="es-ES" sz="2000" dirty="0"/>
              <a:t>	</a:t>
            </a:r>
            <a:r>
              <a:rPr lang="es-ES" sz="2000" dirty="0" smtClean="0"/>
              <a:t>La esencia de la comprensión del procedimiento está en poder concebir a un estadístico como una variable aleatoria con una distribución de probabilidades conocida, suponiendo verdadera H</a:t>
            </a:r>
            <a:r>
              <a:rPr lang="es-ES" sz="2000" baseline="-25000" dirty="0" smtClean="0"/>
              <a:t>0</a:t>
            </a:r>
            <a:r>
              <a:rPr lang="es-ES" sz="2000" dirty="0" smtClean="0"/>
              <a:t>. Es imprescindible distinguir y relacionar lo poblacional y lo </a:t>
            </a:r>
            <a:r>
              <a:rPr lang="es-ES" sz="2000" dirty="0" err="1" smtClean="0"/>
              <a:t>muestral</a:t>
            </a:r>
            <a:r>
              <a:rPr lang="es-ES" sz="2000" dirty="0" smtClean="0"/>
              <a:t>.</a:t>
            </a:r>
          </a:p>
          <a:p>
            <a:pPr algn="just">
              <a:spcBef>
                <a:spcPts val="600"/>
              </a:spcBef>
              <a:spcAft>
                <a:spcPts val="600"/>
              </a:spcAft>
            </a:pPr>
            <a:r>
              <a:rPr lang="es-ES" sz="2000" dirty="0"/>
              <a:t>	</a:t>
            </a:r>
            <a:endParaRPr lang="es-ES" sz="2000" dirty="0" smtClean="0"/>
          </a:p>
        </p:txBody>
      </p:sp>
    </p:spTree>
    <p:extLst>
      <p:ext uri="{BB962C8B-B14F-4D97-AF65-F5344CB8AC3E}">
        <p14:creationId xmlns:p14="http://schemas.microsoft.com/office/powerpoint/2010/main" val="218288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755576" y="548680"/>
            <a:ext cx="7560840" cy="2304256"/>
          </a:xfrm>
        </p:spPr>
        <p:txBody>
          <a:bodyPr>
            <a:normAutofit/>
          </a:bodyPr>
          <a:lstStyle/>
          <a:p>
            <a:pPr marL="0" lvl="0" indent="0" algn="just">
              <a:lnSpc>
                <a:spcPct val="150000"/>
              </a:lnSpc>
              <a:spcBef>
                <a:spcPct val="0"/>
              </a:spcBef>
              <a:buClrTx/>
              <a:buNone/>
              <a:tabLst>
                <a:tab pos="539750" algn="l"/>
              </a:tabLst>
            </a:pPr>
            <a:r>
              <a:rPr lang="es-ES" altLang="es-ES" dirty="0" smtClean="0">
                <a:solidFill>
                  <a:prstClr val="black">
                    <a:lumMod val="75000"/>
                    <a:lumOff val="25000"/>
                  </a:prstClr>
                </a:solidFill>
              </a:rPr>
              <a:t>	Como las variables aleatorias y sus distribuciones de probabilidades modelizan a variables empíricas que describen problemas reales referidos a poblaciones, también puede afirmarse que :</a:t>
            </a:r>
            <a:endParaRPr lang="es-ES" altLang="es-ES" dirty="0">
              <a:solidFill>
                <a:prstClr val="black">
                  <a:lumMod val="75000"/>
                  <a:lumOff val="25000"/>
                </a:prstClr>
              </a:solidFill>
            </a:endParaRPr>
          </a:p>
          <a:p>
            <a:pPr marL="0" lvl="0" indent="0" algn="just">
              <a:buClr>
                <a:srgbClr val="F14124">
                  <a:lumMod val="75000"/>
                </a:srgbClr>
              </a:buClr>
              <a:buNone/>
            </a:pPr>
            <a:endParaRPr lang="es-AR" sz="1500" dirty="0">
              <a:solidFill>
                <a:prstClr val="black">
                  <a:lumMod val="75000"/>
                  <a:lumOff val="25000"/>
                </a:prstClr>
              </a:solidFill>
            </a:endParaRPr>
          </a:p>
          <a:p>
            <a:pPr marL="45720" indent="0">
              <a:buNone/>
            </a:pPr>
            <a:endParaRPr lang="es-ES" dirty="0"/>
          </a:p>
        </p:txBody>
      </p:sp>
      <p:sp>
        <p:nvSpPr>
          <p:cNvPr id="7" name="Título 1">
            <a:extLst>
              <a:ext uri="{FF2B5EF4-FFF2-40B4-BE49-F238E27FC236}">
                <a16:creationId xmlns:a16="http://schemas.microsoft.com/office/drawing/2014/main" id="{5D38356E-C424-4E23-849D-789CB849615B}"/>
              </a:ext>
            </a:extLst>
          </p:cNvPr>
          <p:cNvSpPr>
            <a:spLocks noGrp="1"/>
          </p:cNvSpPr>
          <p:nvPr>
            <p:ph type="title"/>
          </p:nvPr>
        </p:nvSpPr>
        <p:spPr>
          <a:xfrm>
            <a:off x="2915816" y="5517232"/>
            <a:ext cx="5805263" cy="936104"/>
          </a:xfrm>
        </p:spPr>
        <p:txBody>
          <a:bodyPr/>
          <a:lstStyle/>
          <a:p>
            <a:pPr marL="0" indent="0">
              <a:buNone/>
            </a:pPr>
            <a:r>
              <a:rPr lang="es-AR" sz="4400" dirty="0" smtClean="0"/>
              <a:t>Hipótesis Estadística</a:t>
            </a:r>
            <a:endParaRPr lang="es-AR" sz="4400" dirty="0"/>
          </a:p>
        </p:txBody>
      </p:sp>
      <p:sp>
        <p:nvSpPr>
          <p:cNvPr id="8" name="Marcador de contenido 2">
            <a:extLst>
              <a:ext uri="{FF2B5EF4-FFF2-40B4-BE49-F238E27FC236}">
                <a16:creationId xmlns:a16="http://schemas.microsoft.com/office/drawing/2014/main" id="{24AFA335-9708-4070-98BE-78D2285B67E8}"/>
              </a:ext>
            </a:extLst>
          </p:cNvPr>
          <p:cNvSpPr txBox="1">
            <a:spLocks/>
          </p:cNvSpPr>
          <p:nvPr/>
        </p:nvSpPr>
        <p:spPr>
          <a:xfrm>
            <a:off x="827584" y="2996952"/>
            <a:ext cx="7632848" cy="1833384"/>
          </a:xfrm>
          <a:prstGeom prst="rect">
            <a:avLst/>
          </a:prstGeom>
          <a:solidFill>
            <a:schemeClr val="accent6">
              <a:lumMod val="20000"/>
              <a:lumOff val="80000"/>
            </a:schemeClr>
          </a:solidFill>
        </p:spPr>
        <p:txBody>
          <a:bodyPr vert="horz" lIns="91440" tIns="45720" rIns="91440" bIns="45720" rtlCol="0">
            <a:normAutofit fontScale="925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lnSpc>
                <a:spcPct val="150000"/>
              </a:lnSpc>
              <a:spcBef>
                <a:spcPct val="0"/>
              </a:spcBef>
              <a:buClrTx/>
              <a:buNone/>
              <a:tabLst>
                <a:tab pos="539750" algn="l"/>
                <a:tab pos="7350125" algn="l"/>
              </a:tabLst>
            </a:pPr>
            <a:r>
              <a:rPr lang="es-ES" altLang="es-ES" sz="2400" i="1" dirty="0" smtClean="0">
                <a:solidFill>
                  <a:prstClr val="black">
                    <a:lumMod val="75000"/>
                    <a:lumOff val="25000"/>
                  </a:prstClr>
                </a:solidFill>
              </a:rPr>
              <a:t>	Una Hipótesis Estadística </a:t>
            </a:r>
            <a:r>
              <a:rPr lang="es-ES" altLang="es-ES" sz="2400" i="1" dirty="0">
                <a:solidFill>
                  <a:prstClr val="black">
                    <a:lumMod val="75000"/>
                    <a:lumOff val="25000"/>
                  </a:prstClr>
                </a:solidFill>
              </a:rPr>
              <a:t>es </a:t>
            </a:r>
            <a:r>
              <a:rPr lang="es-ES" altLang="es-ES" sz="2400" i="1" dirty="0" smtClean="0"/>
              <a:t>una afirmación referida a cualquier característica de la población de valores de una variable o de varias variables observadas conjuntamente.</a:t>
            </a:r>
          </a:p>
          <a:p>
            <a:pPr algn="just">
              <a:spcBef>
                <a:spcPct val="0"/>
              </a:spcBef>
              <a:buClrTx/>
              <a:buFont typeface="Georgia" pitchFamily="18" charset="0"/>
              <a:buNone/>
            </a:pPr>
            <a:endParaRPr lang="es-ES" altLang="es-ES" sz="2400" dirty="0" smtClean="0"/>
          </a:p>
          <a:p>
            <a:pPr algn="just">
              <a:lnSpc>
                <a:spcPct val="150000"/>
              </a:lnSpc>
              <a:spcBef>
                <a:spcPct val="0"/>
              </a:spcBef>
              <a:buClrTx/>
              <a:buFont typeface="Georgia" pitchFamily="18" charset="0"/>
              <a:buNone/>
              <a:tabLst>
                <a:tab pos="539750" algn="l"/>
              </a:tabLst>
            </a:pPr>
            <a:endParaRPr lang="es-AR" dirty="0"/>
          </a:p>
        </p:txBody>
      </p:sp>
    </p:spTree>
    <p:extLst>
      <p:ext uri="{BB962C8B-B14F-4D97-AF65-F5344CB8AC3E}">
        <p14:creationId xmlns:p14="http://schemas.microsoft.com/office/powerpoint/2010/main" val="3628862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5DAD3B-96CC-400E-AE3F-127E92790E1E}"/>
              </a:ext>
            </a:extLst>
          </p:cNvPr>
          <p:cNvSpPr>
            <a:spLocks noGrp="1"/>
          </p:cNvSpPr>
          <p:nvPr>
            <p:ph sz="quarter" idx="13"/>
          </p:nvPr>
        </p:nvSpPr>
        <p:spPr>
          <a:xfrm>
            <a:off x="701279" y="188640"/>
            <a:ext cx="7882880" cy="3600400"/>
          </a:xfrm>
        </p:spPr>
        <p:txBody>
          <a:bodyPr>
            <a:normAutofit/>
          </a:bodyPr>
          <a:lstStyle/>
          <a:p>
            <a:pPr marL="0" indent="0" algn="just">
              <a:spcBef>
                <a:spcPct val="0"/>
              </a:spcBef>
              <a:spcAft>
                <a:spcPts val="0"/>
              </a:spcAft>
              <a:buClrTx/>
              <a:buNone/>
            </a:pPr>
            <a:r>
              <a:rPr lang="es-ES" altLang="es-ES" sz="3100" dirty="0" smtClean="0"/>
              <a:t>	</a:t>
            </a:r>
            <a:r>
              <a:rPr lang="es-ES" altLang="es-ES" dirty="0" smtClean="0"/>
              <a:t>Así, los ejemplos anteriores podrían reformularse desde su aplicación: </a:t>
            </a:r>
            <a:endParaRPr lang="es-ES" altLang="es-ES" dirty="0"/>
          </a:p>
          <a:p>
            <a:pPr marL="45720" indent="0">
              <a:buNone/>
            </a:pPr>
            <a:endParaRPr lang="es-AR" dirty="0"/>
          </a:p>
        </p:txBody>
      </p:sp>
      <p:sp>
        <p:nvSpPr>
          <p:cNvPr id="5" name="Título 1">
            <a:extLst>
              <a:ext uri="{FF2B5EF4-FFF2-40B4-BE49-F238E27FC236}">
                <a16:creationId xmlns:a16="http://schemas.microsoft.com/office/drawing/2014/main" id="{5D38356E-C424-4E23-849D-789CB849615B}"/>
              </a:ext>
            </a:extLst>
          </p:cNvPr>
          <p:cNvSpPr>
            <a:spLocks noGrp="1"/>
          </p:cNvSpPr>
          <p:nvPr>
            <p:ph type="title"/>
          </p:nvPr>
        </p:nvSpPr>
        <p:spPr>
          <a:xfrm>
            <a:off x="3131840" y="5345832"/>
            <a:ext cx="5805263" cy="1512168"/>
          </a:xfrm>
        </p:spPr>
        <p:txBody>
          <a:bodyPr/>
          <a:lstStyle/>
          <a:p>
            <a:pPr marL="0" indent="0">
              <a:buNone/>
            </a:pPr>
            <a:r>
              <a:rPr lang="es-AR" sz="4400" dirty="0" smtClean="0"/>
              <a:t>Hipótesis Estadística</a:t>
            </a:r>
            <a:br>
              <a:rPr lang="es-AR" sz="4400" dirty="0" smtClean="0"/>
            </a:br>
            <a:r>
              <a:rPr lang="es-AR" sz="4400" dirty="0" smtClean="0"/>
              <a:t>Ejemplos</a:t>
            </a:r>
            <a:endParaRPr lang="es-AR" sz="4400" dirty="0"/>
          </a:p>
        </p:txBody>
      </p:sp>
      <p:sp>
        <p:nvSpPr>
          <p:cNvPr id="6" name="5 Rectángulo"/>
          <p:cNvSpPr/>
          <p:nvPr/>
        </p:nvSpPr>
        <p:spPr>
          <a:xfrm>
            <a:off x="323528" y="1052736"/>
            <a:ext cx="8280920" cy="4493538"/>
          </a:xfrm>
          <a:prstGeom prst="rect">
            <a:avLst/>
          </a:prstGeom>
        </p:spPr>
        <p:txBody>
          <a:bodyPr wrap="square">
            <a:spAutoFit/>
          </a:bodyPr>
          <a:lstStyle/>
          <a:p>
            <a:pPr marL="457200" lvl="0" indent="-457200" algn="just">
              <a:buFont typeface="+mj-lt"/>
              <a:buAutoNum type="arabicPeriod"/>
            </a:pPr>
            <a:r>
              <a:rPr lang="es-ES" sz="2200" dirty="0" smtClean="0">
                <a:solidFill>
                  <a:prstClr val="black"/>
                </a:solidFill>
              </a:rPr>
              <a:t>Los puntajes en un test de habilidades numéricas se distribuyen normalmente en los ingresantes a la carrera de matemática de la Universidad TWZ. </a:t>
            </a:r>
          </a:p>
          <a:p>
            <a:pPr marL="457200" lvl="0" indent="-457200" algn="just">
              <a:buFont typeface="+mj-lt"/>
              <a:buAutoNum type="arabicPeriod"/>
            </a:pPr>
            <a:r>
              <a:rPr lang="es-ES" sz="2200" dirty="0" smtClean="0">
                <a:solidFill>
                  <a:prstClr val="black"/>
                </a:solidFill>
              </a:rPr>
              <a:t>El 55% de los habitantes de WWW aprueba la gestión de su gobernador (</a:t>
            </a:r>
            <a:r>
              <a:rPr lang="es-ES" sz="2200" i="1" dirty="0" smtClean="0">
                <a:solidFill>
                  <a:prstClr val="black"/>
                </a:solidFill>
                <a:latin typeface="Times New Roman" panose="02020603050405020304" pitchFamily="18" charset="0"/>
                <a:cs typeface="Times New Roman" panose="02020603050405020304" pitchFamily="18" charset="0"/>
              </a:rPr>
              <a:t>p</a:t>
            </a:r>
            <a:r>
              <a:rPr lang="es-ES" sz="2200" dirty="0" smtClean="0">
                <a:solidFill>
                  <a:prstClr val="black"/>
                </a:solidFill>
              </a:rPr>
              <a:t> = 0,55).</a:t>
            </a:r>
            <a:endParaRPr lang="es-ES" sz="2200" dirty="0">
              <a:solidFill>
                <a:prstClr val="black"/>
              </a:solidFill>
            </a:endParaRPr>
          </a:p>
          <a:p>
            <a:pPr marL="457200" lvl="0" indent="-457200" algn="just">
              <a:buFont typeface="+mj-lt"/>
              <a:buAutoNum type="arabicPeriod"/>
            </a:pPr>
            <a:r>
              <a:rPr lang="es-ES" sz="2200" dirty="0" smtClean="0">
                <a:solidFill>
                  <a:prstClr val="black"/>
                </a:solidFill>
              </a:rPr>
              <a:t>El rendimiento medio en Información General de los ingresantes a la Universidad YYY es inferior a los 50 puntos (</a:t>
            </a:r>
            <a:r>
              <a:rPr lang="es-ES" sz="2200" i="1" dirty="0" smtClean="0">
                <a:solidFill>
                  <a:prstClr val="black"/>
                </a:solidFill>
                <a:latin typeface="Symbol" panose="05050102010706020507" pitchFamily="18" charset="2"/>
              </a:rPr>
              <a:t>m</a:t>
            </a:r>
            <a:r>
              <a:rPr lang="es-ES" sz="2200" dirty="0" smtClean="0">
                <a:solidFill>
                  <a:prstClr val="black"/>
                </a:solidFill>
              </a:rPr>
              <a:t> &lt; 50).</a:t>
            </a:r>
            <a:endParaRPr lang="es-ES" sz="2200" dirty="0">
              <a:solidFill>
                <a:prstClr val="black"/>
              </a:solidFill>
            </a:endParaRPr>
          </a:p>
          <a:p>
            <a:pPr marL="457200" lvl="0" indent="-457200" algn="just">
              <a:buFont typeface="+mj-lt"/>
              <a:buAutoNum type="arabicPeriod"/>
            </a:pPr>
            <a:r>
              <a:rPr lang="es-ES" sz="2200" dirty="0" smtClean="0">
                <a:solidFill>
                  <a:prstClr val="black"/>
                </a:solidFill>
              </a:rPr>
              <a:t>El tipo de profesión que desempeñan los individuos de la ciudad ZZZ es independiente de sus hábitos de orden.</a:t>
            </a:r>
            <a:endParaRPr lang="es-ES" sz="2200" dirty="0">
              <a:solidFill>
                <a:prstClr val="black"/>
              </a:solidFill>
            </a:endParaRPr>
          </a:p>
          <a:p>
            <a:pPr marL="457200" lvl="0" indent="-457200" algn="just">
              <a:buFont typeface="+mj-lt"/>
              <a:buAutoNum type="arabicPeriod"/>
            </a:pPr>
            <a:r>
              <a:rPr lang="es-ES" sz="2200" dirty="0">
                <a:solidFill>
                  <a:prstClr val="black"/>
                </a:solidFill>
              </a:rPr>
              <a:t>La correlación lineal </a:t>
            </a:r>
            <a:r>
              <a:rPr lang="es-ES" sz="2200" dirty="0" smtClean="0">
                <a:solidFill>
                  <a:prstClr val="black"/>
                </a:solidFill>
              </a:rPr>
              <a:t>entre los puntajes de un test de Razonamiento Verbal y uno de Razonamiento Lógico es superior a 0,3 (</a:t>
            </a:r>
            <a:r>
              <a:rPr lang="es-ES" sz="2200" i="1" dirty="0" smtClean="0">
                <a:solidFill>
                  <a:prstClr val="black"/>
                </a:solidFill>
                <a:latin typeface="Symbol" panose="05050102010706020507" pitchFamily="18" charset="2"/>
              </a:rPr>
              <a:t>r</a:t>
            </a:r>
            <a:r>
              <a:rPr lang="es-ES" sz="2200" dirty="0" smtClean="0">
                <a:solidFill>
                  <a:prstClr val="black"/>
                </a:solidFill>
              </a:rPr>
              <a:t> &gt; 0,3).</a:t>
            </a:r>
            <a:endParaRPr lang="es-ES" sz="2200" dirty="0">
              <a:solidFill>
                <a:prstClr val="black"/>
              </a:solidFill>
            </a:endParaRPr>
          </a:p>
        </p:txBody>
      </p:sp>
    </p:spTree>
    <p:extLst>
      <p:ext uri="{BB962C8B-B14F-4D97-AF65-F5344CB8AC3E}">
        <p14:creationId xmlns:p14="http://schemas.microsoft.com/office/powerpoint/2010/main" val="285403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5DAD3B-96CC-400E-AE3F-127E92790E1E}"/>
              </a:ext>
            </a:extLst>
          </p:cNvPr>
          <p:cNvSpPr>
            <a:spLocks noGrp="1"/>
          </p:cNvSpPr>
          <p:nvPr>
            <p:ph sz="quarter" idx="13"/>
          </p:nvPr>
        </p:nvSpPr>
        <p:spPr>
          <a:xfrm>
            <a:off x="683568" y="476672"/>
            <a:ext cx="7882880" cy="5184576"/>
          </a:xfrm>
        </p:spPr>
        <p:txBody>
          <a:bodyPr>
            <a:normAutofit lnSpcReduction="10000"/>
          </a:bodyPr>
          <a:lstStyle/>
          <a:p>
            <a:pPr marL="0" indent="0" algn="just">
              <a:spcBef>
                <a:spcPct val="0"/>
              </a:spcBef>
              <a:spcAft>
                <a:spcPts val="0"/>
              </a:spcAft>
              <a:buClrTx/>
              <a:buNone/>
            </a:pPr>
            <a:r>
              <a:rPr lang="es-ES" altLang="es-ES" sz="3100" dirty="0" smtClean="0"/>
              <a:t>	</a:t>
            </a:r>
            <a:r>
              <a:rPr lang="es-ES" altLang="es-ES" dirty="0" smtClean="0"/>
              <a:t>Es un procedimiento basado sobre información </a:t>
            </a:r>
            <a:r>
              <a:rPr lang="es-ES" altLang="es-ES" dirty="0" err="1" smtClean="0"/>
              <a:t>muestral</a:t>
            </a:r>
            <a:r>
              <a:rPr lang="es-ES" altLang="es-ES" dirty="0" smtClean="0"/>
              <a:t> que proporciona un criterio racional para tomar decisiones bajo incertidumbre.</a:t>
            </a:r>
          </a:p>
          <a:p>
            <a:pPr marL="0" indent="0" algn="just">
              <a:spcBef>
                <a:spcPts val="1200"/>
              </a:spcBef>
              <a:spcAft>
                <a:spcPts val="0"/>
              </a:spcAft>
              <a:buClrTx/>
              <a:buNone/>
            </a:pPr>
            <a:r>
              <a:rPr lang="es-ES" altLang="es-ES" dirty="0" smtClean="0"/>
              <a:t>	Consiste en confrontar dos hipótesis que se oponen y, a partir de lo observado en una muestra, tomar partido por una de ellas. La decisión no es certera; está sujeta a la posibilidad de error, pero el método permite conocer la probabilidad de cometer distintos tipos de errores.</a:t>
            </a:r>
          </a:p>
          <a:p>
            <a:pPr marL="0" indent="0" algn="just">
              <a:spcBef>
                <a:spcPts val="1200"/>
              </a:spcBef>
              <a:spcAft>
                <a:spcPts val="0"/>
              </a:spcAft>
              <a:buClrTx/>
              <a:buNone/>
            </a:pPr>
            <a:r>
              <a:rPr lang="es-ES" altLang="es-ES" dirty="0" smtClean="0"/>
              <a:t>	Las hipótesis que se confrontan (o contrastan) se llaman Nula y Alternativa. Respectivamente se las denota con H</a:t>
            </a:r>
            <a:r>
              <a:rPr lang="es-ES" altLang="es-ES" baseline="-25000" dirty="0" smtClean="0"/>
              <a:t>0</a:t>
            </a:r>
            <a:r>
              <a:rPr lang="es-ES" altLang="es-ES" dirty="0" smtClean="0"/>
              <a:t> y H</a:t>
            </a:r>
            <a:r>
              <a:rPr lang="es-ES" altLang="es-ES" baseline="-25000" dirty="0" smtClean="0"/>
              <a:t>1</a:t>
            </a:r>
            <a:r>
              <a:rPr lang="es-ES" altLang="es-ES" dirty="0" smtClean="0"/>
              <a:t>.</a:t>
            </a:r>
          </a:p>
          <a:p>
            <a:pPr marL="0" indent="0" algn="just">
              <a:spcBef>
                <a:spcPts val="1200"/>
              </a:spcBef>
              <a:spcAft>
                <a:spcPts val="0"/>
              </a:spcAft>
              <a:buClrTx/>
              <a:buNone/>
            </a:pPr>
            <a:r>
              <a:rPr lang="es-ES" altLang="es-ES" dirty="0" smtClean="0"/>
              <a:t>	En la bibliografía estadística también se alude a este método con los nombres de Contraste de Hipótesis o Test de Hipótesis.</a:t>
            </a:r>
            <a:endParaRPr lang="es-ES" altLang="es-ES" dirty="0"/>
          </a:p>
          <a:p>
            <a:pPr marL="45720" indent="0">
              <a:buNone/>
            </a:pPr>
            <a:endParaRPr lang="es-AR" dirty="0"/>
          </a:p>
        </p:txBody>
      </p:sp>
      <p:sp>
        <p:nvSpPr>
          <p:cNvPr id="5" name="Título 1">
            <a:extLst>
              <a:ext uri="{FF2B5EF4-FFF2-40B4-BE49-F238E27FC236}">
                <a16:creationId xmlns:a16="http://schemas.microsoft.com/office/drawing/2014/main" id="{5D38356E-C424-4E23-849D-789CB849615B}"/>
              </a:ext>
            </a:extLst>
          </p:cNvPr>
          <p:cNvSpPr>
            <a:spLocks noGrp="1"/>
          </p:cNvSpPr>
          <p:nvPr>
            <p:ph type="title"/>
          </p:nvPr>
        </p:nvSpPr>
        <p:spPr>
          <a:xfrm>
            <a:off x="3131840" y="5733256"/>
            <a:ext cx="5805263" cy="963488"/>
          </a:xfrm>
        </p:spPr>
        <p:txBody>
          <a:bodyPr/>
          <a:lstStyle/>
          <a:p>
            <a:pPr marL="0" indent="0">
              <a:buNone/>
            </a:pPr>
            <a:r>
              <a:rPr lang="es-AR" sz="4400" dirty="0" smtClean="0"/>
              <a:t>Prueba de Hipótesis</a:t>
            </a:r>
            <a:endParaRPr lang="es-AR" sz="4400" dirty="0"/>
          </a:p>
        </p:txBody>
      </p:sp>
    </p:spTree>
    <p:extLst>
      <p:ext uri="{BB962C8B-B14F-4D97-AF65-F5344CB8AC3E}">
        <p14:creationId xmlns:p14="http://schemas.microsoft.com/office/powerpoint/2010/main" val="2643575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5DAD3B-96CC-400E-AE3F-127E92790E1E}"/>
              </a:ext>
            </a:extLst>
          </p:cNvPr>
          <p:cNvSpPr>
            <a:spLocks noGrp="1"/>
          </p:cNvSpPr>
          <p:nvPr>
            <p:ph sz="quarter" idx="13"/>
          </p:nvPr>
        </p:nvSpPr>
        <p:spPr>
          <a:xfrm>
            <a:off x="683568" y="620688"/>
            <a:ext cx="7848872" cy="4896544"/>
          </a:xfrm>
        </p:spPr>
        <p:txBody>
          <a:bodyPr>
            <a:normAutofit/>
          </a:bodyPr>
          <a:lstStyle/>
          <a:p>
            <a:pPr marL="0" indent="0" algn="just">
              <a:spcBef>
                <a:spcPct val="0"/>
              </a:spcBef>
              <a:spcAft>
                <a:spcPts val="0"/>
              </a:spcAft>
              <a:buClrTx/>
              <a:buNone/>
            </a:pPr>
            <a:r>
              <a:rPr lang="es-ES" altLang="es-ES" sz="3100" dirty="0"/>
              <a:t>	</a:t>
            </a:r>
            <a:r>
              <a:rPr lang="es-ES" altLang="es-ES" dirty="0" smtClean="0"/>
              <a:t>De las dos hipótesis que se contrastan, nula y alternativa, una y sólo una es verdadera.</a:t>
            </a:r>
          </a:p>
          <a:p>
            <a:pPr marL="0" indent="0" algn="just">
              <a:spcBef>
                <a:spcPct val="0"/>
              </a:spcBef>
              <a:spcAft>
                <a:spcPts val="0"/>
              </a:spcAft>
              <a:buClrTx/>
              <a:buNone/>
            </a:pPr>
            <a:endParaRPr lang="es-ES" altLang="es-ES" sz="1200" dirty="0" smtClean="0"/>
          </a:p>
          <a:p>
            <a:pPr marL="0" indent="0" algn="just">
              <a:spcBef>
                <a:spcPct val="0"/>
              </a:spcBef>
              <a:spcAft>
                <a:spcPts val="0"/>
              </a:spcAft>
              <a:buClrTx/>
              <a:buNone/>
            </a:pPr>
            <a:r>
              <a:rPr lang="es-ES" altLang="es-ES" dirty="0"/>
              <a:t>	</a:t>
            </a:r>
            <a:r>
              <a:rPr lang="es-ES" altLang="es-ES" dirty="0" smtClean="0"/>
              <a:t>La hipótesis nula obedece su nombre a que típicamente postula la “nulidad” del efecto de un tratamiento sobre la variable de interés.  Por ejemplo, si se pusiera a prueba un nuevo tipo de tratamiento para cierta patología, la hipótesis nula (H</a:t>
            </a:r>
            <a:r>
              <a:rPr lang="es-ES" altLang="es-ES" baseline="-25000" dirty="0" smtClean="0"/>
              <a:t>0</a:t>
            </a:r>
            <a:r>
              <a:rPr lang="es-ES" altLang="es-ES" dirty="0" smtClean="0"/>
              <a:t>) afirmaría que “el tratamiento no tiene efecto”, “no produce cambios con respecto a los tratamientos anteriores” versus la hipótesis alternativa (H</a:t>
            </a:r>
            <a:r>
              <a:rPr lang="es-ES" altLang="es-ES" baseline="-25000" dirty="0" smtClean="0"/>
              <a:t>1</a:t>
            </a:r>
            <a:r>
              <a:rPr lang="es-ES" altLang="es-ES" dirty="0" smtClean="0"/>
              <a:t>) que afirmaría que el tratamiento es eficaz para lograr mejoras en la salud. En ese tipo de situaciones (que son las típicas pero no las únicas) la hipótesis del investigador está reflejada en la alternativa.</a:t>
            </a:r>
          </a:p>
          <a:p>
            <a:pPr marL="0" indent="0" algn="just">
              <a:spcBef>
                <a:spcPct val="0"/>
              </a:spcBef>
              <a:spcAft>
                <a:spcPts val="0"/>
              </a:spcAft>
              <a:buClrTx/>
              <a:buNone/>
            </a:pPr>
            <a:endParaRPr lang="es-ES" altLang="es-ES" dirty="0" smtClean="0"/>
          </a:p>
          <a:p>
            <a:pPr marL="0" indent="0" algn="just">
              <a:spcBef>
                <a:spcPct val="0"/>
              </a:spcBef>
              <a:spcAft>
                <a:spcPts val="0"/>
              </a:spcAft>
              <a:buClrTx/>
              <a:buNone/>
            </a:pPr>
            <a:endParaRPr lang="es-ES" altLang="es-ES" dirty="0"/>
          </a:p>
          <a:p>
            <a:pPr marL="0" indent="0" algn="just">
              <a:spcBef>
                <a:spcPct val="0"/>
              </a:spcBef>
              <a:spcAft>
                <a:spcPts val="0"/>
              </a:spcAft>
              <a:buClrTx/>
              <a:buNone/>
            </a:pPr>
            <a:endParaRPr lang="es-ES" altLang="es-ES" dirty="0"/>
          </a:p>
          <a:p>
            <a:pPr marL="45720" indent="0">
              <a:buNone/>
            </a:pPr>
            <a:endParaRPr lang="es-AR" dirty="0"/>
          </a:p>
        </p:txBody>
      </p:sp>
      <p:sp>
        <p:nvSpPr>
          <p:cNvPr id="5" name="Título 1">
            <a:extLst>
              <a:ext uri="{FF2B5EF4-FFF2-40B4-BE49-F238E27FC236}">
                <a16:creationId xmlns:a16="http://schemas.microsoft.com/office/drawing/2014/main" id="{5D38356E-C424-4E23-849D-789CB849615B}"/>
              </a:ext>
            </a:extLst>
          </p:cNvPr>
          <p:cNvSpPr>
            <a:spLocks noGrp="1"/>
          </p:cNvSpPr>
          <p:nvPr>
            <p:ph type="title"/>
          </p:nvPr>
        </p:nvSpPr>
        <p:spPr>
          <a:xfrm>
            <a:off x="755576" y="5733256"/>
            <a:ext cx="8181527" cy="963488"/>
          </a:xfrm>
        </p:spPr>
        <p:txBody>
          <a:bodyPr/>
          <a:lstStyle/>
          <a:p>
            <a:pPr marL="0" indent="0">
              <a:buNone/>
            </a:pPr>
            <a:r>
              <a:rPr lang="es-AR" sz="4400" dirty="0" smtClean="0"/>
              <a:t>Hipótesis Nula y Alternativa</a:t>
            </a:r>
            <a:endParaRPr lang="es-AR" sz="4400" dirty="0"/>
          </a:p>
        </p:txBody>
      </p:sp>
    </p:spTree>
    <p:extLst>
      <p:ext uri="{BB962C8B-B14F-4D97-AF65-F5344CB8AC3E}">
        <p14:creationId xmlns:p14="http://schemas.microsoft.com/office/powerpoint/2010/main" val="2598986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19209</TotalTime>
  <Words>6954</Words>
  <Application>Microsoft Office PowerPoint</Application>
  <PresentationFormat>Presentación en pantalla (4:3)</PresentationFormat>
  <Paragraphs>505</Paragraphs>
  <Slides>55</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55</vt:i4>
      </vt:variant>
    </vt:vector>
  </HeadingPairs>
  <TitlesOfParts>
    <vt:vector size="66" baseType="lpstr">
      <vt:lpstr>Arial</vt:lpstr>
      <vt:lpstr>Calibri</vt:lpstr>
      <vt:lpstr>Cambria Math</vt:lpstr>
      <vt:lpstr>Courier New</vt:lpstr>
      <vt:lpstr>Georgia</vt:lpstr>
      <vt:lpstr>Symbol</vt:lpstr>
      <vt:lpstr>Times New Roman</vt:lpstr>
      <vt:lpstr>Trebuchet MS</vt:lpstr>
      <vt:lpstr>Verdana</vt:lpstr>
      <vt:lpstr>Wingdings</vt:lpstr>
      <vt:lpstr>Transmisión de listas</vt:lpstr>
      <vt:lpstr>ESTADÍSTICA  CÁTEDRA I</vt:lpstr>
      <vt:lpstr>Presentación de PowerPoint</vt:lpstr>
      <vt:lpstr>Prueba de Hipótesis:  La Lógica Cap. 11</vt:lpstr>
      <vt:lpstr>Hipótesis Estadística</vt:lpstr>
      <vt:lpstr>Hipótesis Estadística Ejemplos</vt:lpstr>
      <vt:lpstr>Hipótesis Estadística</vt:lpstr>
      <vt:lpstr>Hipótesis Estadística Ejemplos</vt:lpstr>
      <vt:lpstr>Prueba de Hipótesis</vt:lpstr>
      <vt:lpstr>Hipótesis Nula y Alternativa</vt:lpstr>
      <vt:lpstr>Hipótesis Nula y Alternativa</vt:lpstr>
      <vt:lpstr>Prueba de Hipótesis. La Lógica</vt:lpstr>
      <vt:lpstr>Prueba de Hipótesis. La Lógica</vt:lpstr>
      <vt:lpstr>Prueba de Hipótesis. La Lógica</vt:lpstr>
      <vt:lpstr>Presentación de PowerPoint</vt:lpstr>
      <vt:lpstr>Ejemplo.  Hipótesis sobre una Media</vt:lpstr>
      <vt:lpstr>Ejemplo.  Hipótesis sobre una Media</vt:lpstr>
      <vt:lpstr>Ejemplo.  Hipótesis sobre una Media</vt:lpstr>
      <vt:lpstr>Ejemplo.  Hipótesis sobre una Media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ESTADÍSTICA  CÁTEDRA I</dc:title>
  <dc:creator>Silvia</dc:creator>
  <cp:lastModifiedBy>Silvia</cp:lastModifiedBy>
  <cp:revision>725</cp:revision>
  <cp:lastPrinted>2020-04-21T14:27:30Z</cp:lastPrinted>
  <dcterms:created xsi:type="dcterms:W3CDTF">2020-03-14T21:31:48Z</dcterms:created>
  <dcterms:modified xsi:type="dcterms:W3CDTF">2020-10-27T13:00:40Z</dcterms:modified>
</cp:coreProperties>
</file>